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68" r:id="rId4"/>
    <p:sldId id="271" r:id="rId5"/>
    <p:sldId id="272" r:id="rId6"/>
    <p:sldId id="266" r:id="rId7"/>
    <p:sldId id="267" r:id="rId8"/>
    <p:sldId id="262" r:id="rId9"/>
    <p:sldId id="263" r:id="rId10"/>
    <p:sldId id="264" r:id="rId11"/>
    <p:sldId id="265" r:id="rId12"/>
    <p:sldId id="281" r:id="rId13"/>
    <p:sldId id="276" r:id="rId14"/>
    <p:sldId id="277" r:id="rId15"/>
    <p:sldId id="279" r:id="rId16"/>
    <p:sldId id="257" r:id="rId17"/>
    <p:sldId id="278" r:id="rId18"/>
    <p:sldId id="28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83" autoAdjust="0"/>
    <p:restoredTop sz="69420" autoAdjust="0"/>
  </p:normalViewPr>
  <p:slideViewPr>
    <p:cSldViewPr snapToGrid="0" snapToObjects="1">
      <p:cViewPr varScale="1">
        <p:scale>
          <a:sx n="64" d="100"/>
          <a:sy n="64" d="100"/>
        </p:scale>
        <p:origin x="-112" y="-4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9B362A-811B-0D48-93D7-043A3C075ACA}" type="datetimeFigureOut">
              <a:rPr lang="en-US" smtClean="0"/>
              <a:t>06/07/2012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B3EA96-0B7B-6A44-B355-CE3DDE308704}" type="slidenum">
              <a:rPr lang="en-GB" smtClean="0"/>
              <a:t>‹#›</a:t>
            </a:fld>
            <a:endParaRPr lang="en-GB"/>
          </a:p>
        </p:txBody>
      </p:sp>
    </p:spTree>
    <p:extLst>
      <p:ext uri="{BB962C8B-B14F-4D97-AF65-F5344CB8AC3E}">
        <p14:creationId xmlns:p14="http://schemas.microsoft.com/office/powerpoint/2010/main" val="28842095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smtClean="0"/>
              <a:t>ABSTRACT</a:t>
            </a:r>
          </a:p>
          <a:p>
            <a:endParaRPr lang="en-GB" dirty="0" smtClean="0"/>
          </a:p>
          <a:p>
            <a:r>
              <a:rPr lang="en-GB" b="1" u="none" dirty="0" smtClean="0"/>
              <a:t>Exploring Metropolitan Dynamics with an Agent-Based Model Calibrated using Social Network Data</a:t>
            </a:r>
          </a:p>
          <a:p>
            <a:endParaRPr lang="en-GB" dirty="0" smtClean="0"/>
          </a:p>
          <a:p>
            <a:r>
              <a:rPr lang="en-GB" dirty="0" smtClean="0"/>
              <a:t>Nick </a:t>
            </a:r>
            <a:r>
              <a:rPr lang="en-GB" dirty="0" err="1" smtClean="0"/>
              <a:t>Malleson</a:t>
            </a:r>
            <a:r>
              <a:rPr lang="en-GB" dirty="0" smtClean="0"/>
              <a:t> and Mark </a:t>
            </a:r>
            <a:r>
              <a:rPr lang="en-GB" dirty="0" err="1" smtClean="0"/>
              <a:t>Birkin</a:t>
            </a:r>
            <a:endParaRPr lang="en-GB" dirty="0" smtClean="0"/>
          </a:p>
          <a:p>
            <a:endParaRPr lang="en-GB" dirty="0" smtClean="0"/>
          </a:p>
          <a:p>
            <a:r>
              <a:rPr lang="en-GB" dirty="0" smtClean="0"/>
              <a:t>Model calibration and validation are two of the most contentious issues surrounding the use of agent-based models and, in these respects, models of social phenomena are lagging behind other fields. For example, agent-based models rarely use dynamic data streams to improve their predictions as new social data become available. Contrast this to meteorology where daily weather updates are constantly used to improve the model predictions.</a:t>
            </a:r>
          </a:p>
          <a:p>
            <a:endParaRPr lang="en-GB" dirty="0" smtClean="0"/>
          </a:p>
          <a:p>
            <a:r>
              <a:rPr lang="en-GB" dirty="0" smtClean="0"/>
              <a:t>Data availability has been largely responsible for these problems, but in recent years new data sources have become available that contain a wealth of information about people's </a:t>
            </a:r>
            <a:r>
              <a:rPr lang="en-GB" dirty="0" err="1" smtClean="0"/>
              <a:t>spatio</a:t>
            </a:r>
            <a:r>
              <a:rPr lang="en-GB" dirty="0" smtClean="0"/>
              <a:t>-temporal behaviour. These are often spatially referenced, individual-level, updated continuously and have the potential to revolutionise our understanding of social phenomena and our approach to model evaluation.</a:t>
            </a:r>
          </a:p>
          <a:p>
            <a:endParaRPr lang="en-GB" dirty="0" smtClean="0"/>
          </a:p>
          <a:p>
            <a:r>
              <a:rPr lang="en-GB" dirty="0" smtClean="0"/>
              <a:t>The original feature of this research is to develop a framework for calibrating an agent-based model of metropolitan dynamics using a novel set of crowd-sourced data from Twitter. In these early research stages we incorporate two general dynamic behaviours: 'at home' and 'away from home', but, as our paper will show, an advanced analysis of the data can provide a much greater level of detail about peoples' daily behaviours (such as 'working', 'shopping', 'education' etc.). Through this modelling process we seek not just to understand residential patterns within the city, but the dynamic ebb and flow of the population in everyday metropolitan life.</a:t>
            </a:r>
            <a:endParaRPr lang="en-GB" dirty="0"/>
          </a:p>
        </p:txBody>
      </p:sp>
      <p:sp>
        <p:nvSpPr>
          <p:cNvPr id="4" name="Slide Number Placeholder 3"/>
          <p:cNvSpPr>
            <a:spLocks noGrp="1"/>
          </p:cNvSpPr>
          <p:nvPr>
            <p:ph type="sldNum" sz="quarter" idx="10"/>
          </p:nvPr>
        </p:nvSpPr>
        <p:spPr/>
        <p:txBody>
          <a:bodyPr/>
          <a:lstStyle/>
          <a:p>
            <a:fld id="{49B3EA96-0B7B-6A44-B355-CE3DDE308704}" type="slidenum">
              <a:rPr lang="en-GB" smtClean="0"/>
              <a:t>1</a:t>
            </a:fld>
            <a:endParaRPr lang="en-GB"/>
          </a:p>
        </p:txBody>
      </p:sp>
    </p:spTree>
    <p:extLst>
      <p:ext uri="{BB962C8B-B14F-4D97-AF65-F5344CB8AC3E}">
        <p14:creationId xmlns:p14="http://schemas.microsoft.com/office/powerpoint/2010/main" val="346692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5285AE-EC06-8948-A767-F5A037A9BFF4}" type="slidenum">
              <a:rPr lang="en-US"/>
              <a:pPr/>
              <a:t>12</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sz="1200" kern="1200" dirty="0" smtClean="0">
              <a:solidFill>
                <a:schemeClr val="tx1"/>
              </a:solidFill>
              <a:latin typeface="Arial"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GB"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GB"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06/07/2012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GB"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GB"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GB"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06/07/2012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GB"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06/07/2012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GB"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06/07/2012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06/07/2012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06/07/2012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GB"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06/07/2012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GB"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06/07/2012</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emf"/><Relationship Id="rId5"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emf"/><Relationship Id="rId3"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5" Type="http://schemas.openxmlformats.org/officeDocument/2006/relationships/image" Target="../media/image2.png"/><Relationship Id="rId1" Type="http://schemas.microsoft.com/office/2007/relationships/media" Target="../media/media1.gif"/><Relationship Id="rId2" Type="http://schemas.openxmlformats.org/officeDocument/2006/relationships/video" Target="../media/media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1" Type="http://schemas.openxmlformats.org/officeDocument/2006/relationships/slideLayout" Target="../slideLayouts/slideLayout5.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0" y="1462889"/>
            <a:ext cx="6388033" cy="2936125"/>
          </a:xfrm>
        </p:spPr>
        <p:txBody>
          <a:bodyPr>
            <a:normAutofit fontScale="90000"/>
          </a:bodyPr>
          <a:lstStyle/>
          <a:p>
            <a:r>
              <a:rPr lang="en-GB" dirty="0"/>
              <a:t>Exploring Metropolitan Dynamics with an Agent-Based Model Calibrated using Social Network Data</a:t>
            </a:r>
          </a:p>
        </p:txBody>
      </p:sp>
      <p:sp>
        <p:nvSpPr>
          <p:cNvPr id="3" name="Subtitle 2"/>
          <p:cNvSpPr>
            <a:spLocks noGrp="1"/>
          </p:cNvSpPr>
          <p:nvPr>
            <p:ph type="subTitle" idx="1"/>
          </p:nvPr>
        </p:nvSpPr>
        <p:spPr>
          <a:xfrm>
            <a:off x="1322920" y="4784582"/>
            <a:ext cx="6498159" cy="1758728"/>
          </a:xfrm>
        </p:spPr>
        <p:txBody>
          <a:bodyPr>
            <a:normAutofit/>
          </a:bodyPr>
          <a:lstStyle/>
          <a:p>
            <a:r>
              <a:rPr lang="en-GB" b="1" dirty="0" smtClean="0"/>
              <a:t>Nick </a:t>
            </a:r>
            <a:r>
              <a:rPr lang="en-GB" b="1" dirty="0" err="1" smtClean="0"/>
              <a:t>Malleson</a:t>
            </a:r>
            <a:r>
              <a:rPr lang="en-GB" dirty="0" smtClean="0"/>
              <a:t> &amp; Mark </a:t>
            </a:r>
            <a:r>
              <a:rPr lang="en-GB" dirty="0" err="1" smtClean="0"/>
              <a:t>Birkin</a:t>
            </a:r>
            <a:endParaRPr lang="en-GB" dirty="0" smtClean="0"/>
          </a:p>
          <a:p>
            <a:r>
              <a:rPr lang="en-GB" dirty="0" smtClean="0"/>
              <a:t>School of Geography, University</a:t>
            </a:r>
          </a:p>
          <a:p>
            <a:endParaRPr lang="en-GB" dirty="0"/>
          </a:p>
          <a:p>
            <a:r>
              <a:rPr lang="en-GB" dirty="0"/>
              <a:t>http://</a:t>
            </a:r>
            <a:r>
              <a:rPr lang="en-GB" dirty="0" err="1"/>
              <a:t>www.geog.leeds.ac.uk</a:t>
            </a:r>
            <a:r>
              <a:rPr lang="en-GB" dirty="0"/>
              <a:t>/people/</a:t>
            </a:r>
            <a:r>
              <a:rPr lang="en-GB" dirty="0" err="1"/>
              <a:t>n.malleson</a:t>
            </a:r>
            <a:endParaRPr lang="en-GB" dirty="0" smtClean="0"/>
          </a:p>
          <a:p>
            <a:r>
              <a:rPr lang="en-GB" dirty="0"/>
              <a:t>http://</a:t>
            </a:r>
            <a:r>
              <a:rPr lang="en-GB" dirty="0" err="1"/>
              <a:t>nickmalleson.co.uk</a:t>
            </a:r>
            <a:r>
              <a:rPr lang="en-GB" dirty="0"/>
              <a:t>/</a:t>
            </a:r>
          </a:p>
        </p:txBody>
      </p:sp>
      <p:pic>
        <p:nvPicPr>
          <p:cNvPr id="4" name="Picture 19" descr="LeedsUniWhite"/>
          <p:cNvPicPr>
            <a:picLocks noChangeAspect="1" noChangeArrowheads="1"/>
          </p:cNvPicPr>
          <p:nvPr/>
        </p:nvPicPr>
        <p:blipFill>
          <a:blip r:embed="rId3"/>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22984232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
        <p:nvSpPr>
          <p:cNvPr id="2" name="Title 1"/>
          <p:cNvSpPr>
            <a:spLocks noGrp="1"/>
          </p:cNvSpPr>
          <p:nvPr>
            <p:ph type="title"/>
          </p:nvPr>
        </p:nvSpPr>
        <p:spPr>
          <a:xfrm>
            <a:off x="549275" y="327096"/>
            <a:ext cx="4514612" cy="1336956"/>
          </a:xfrm>
        </p:spPr>
        <p:txBody>
          <a:bodyPr/>
          <a:lstStyle/>
          <a:p>
            <a:r>
              <a:rPr lang="en-GB" dirty="0" smtClean="0"/>
              <a:t>Spatial Overview</a:t>
            </a:r>
            <a:endParaRPr lang="en-GB" dirty="0"/>
          </a:p>
        </p:txBody>
      </p:sp>
      <p:sp>
        <p:nvSpPr>
          <p:cNvPr id="3" name="Content Placeholder 2"/>
          <p:cNvSpPr>
            <a:spLocks noGrp="1"/>
          </p:cNvSpPr>
          <p:nvPr>
            <p:ph sz="half" idx="1"/>
          </p:nvPr>
        </p:nvSpPr>
        <p:spPr>
          <a:xfrm>
            <a:off x="549275" y="1819721"/>
            <a:ext cx="3840480" cy="4343400"/>
          </a:xfrm>
        </p:spPr>
        <p:txBody>
          <a:bodyPr/>
          <a:lstStyle/>
          <a:p>
            <a:r>
              <a:rPr lang="en-GB" dirty="0"/>
              <a:t>Point density appears to cluster around urban centres</a:t>
            </a:r>
            <a:r>
              <a:rPr lang="en-GB" dirty="0" smtClean="0"/>
              <a:t>.</a:t>
            </a:r>
            <a:endParaRPr lang="en-GB" dirty="0"/>
          </a:p>
          <a:p>
            <a:r>
              <a:rPr lang="en-GB" dirty="0"/>
              <a:t>Also able to distinguish roads in non-urban </a:t>
            </a:r>
            <a:r>
              <a:rPr lang="en-GB" dirty="0" smtClean="0"/>
              <a:t>areas</a:t>
            </a:r>
            <a:endParaRPr lang="en-GB" dirty="0"/>
          </a:p>
          <a:p>
            <a:r>
              <a:rPr lang="en-GB" dirty="0"/>
              <a:t>General pattern somewhat distorted by locations of prolific </a:t>
            </a:r>
            <a:r>
              <a:rPr lang="en-GB" dirty="0" smtClean="0"/>
              <a:t>users</a:t>
            </a:r>
            <a:endParaRPr lang="en-GB"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rcRect l="-23700" r="-23700"/>
          <a:stretch>
            <a:fillRect/>
          </a:stretch>
        </p:blipFill>
        <p:spPr>
          <a:xfrm>
            <a:off x="4389755" y="-1"/>
            <a:ext cx="5454477" cy="6168753"/>
          </a:xfrm>
          <a:prstGeom prst="rect">
            <a:avLst/>
          </a:prstGeom>
        </p:spPr>
      </p:pic>
    </p:spTree>
    <p:extLst>
      <p:ext uri="{BB962C8B-B14F-4D97-AF65-F5344CB8AC3E}">
        <p14:creationId xmlns:p14="http://schemas.microsoft.com/office/powerpoint/2010/main" val="319148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Analysis of Individual Behaviour – Anchor Points</a:t>
            </a:r>
            <a:endParaRPr lang="en-GB" dirty="0"/>
          </a:p>
        </p:txBody>
      </p:sp>
      <p:sp>
        <p:nvSpPr>
          <p:cNvPr id="3" name="Content Placeholder 2"/>
          <p:cNvSpPr>
            <a:spLocks noGrp="1"/>
          </p:cNvSpPr>
          <p:nvPr>
            <p:ph sz="half" idx="1"/>
          </p:nvPr>
        </p:nvSpPr>
        <p:spPr>
          <a:xfrm>
            <a:off x="549275" y="1600201"/>
            <a:ext cx="3338329" cy="4343400"/>
          </a:xfrm>
        </p:spPr>
        <p:txBody>
          <a:bodyPr>
            <a:normAutofit lnSpcReduction="10000"/>
          </a:bodyPr>
          <a:lstStyle/>
          <a:p>
            <a:r>
              <a:rPr lang="en-GB" dirty="0" smtClean="0"/>
              <a:t>Spatial analysis to identify the home locations of individual users</a:t>
            </a:r>
            <a:endParaRPr lang="en-GB" dirty="0"/>
          </a:p>
          <a:p>
            <a:r>
              <a:rPr lang="en-GB" dirty="0"/>
              <a:t>Some clear </a:t>
            </a:r>
            <a:r>
              <a:rPr lang="en-GB" dirty="0" err="1"/>
              <a:t>spatio</a:t>
            </a:r>
            <a:r>
              <a:rPr lang="en-GB" dirty="0"/>
              <a:t>-temporal behaviour (e.g. </a:t>
            </a:r>
            <a:r>
              <a:rPr lang="en-GB" dirty="0" err="1"/>
              <a:t>communting</a:t>
            </a:r>
            <a:r>
              <a:rPr lang="en-GB" dirty="0"/>
              <a:t>, socialising etc.).</a:t>
            </a:r>
          </a:p>
          <a:p>
            <a:r>
              <a:rPr lang="en-GB" dirty="0" smtClean="0"/>
              <a:t>Estimate </a:t>
            </a:r>
            <a:r>
              <a:rPr lang="en-GB" dirty="0"/>
              <a:t>‘home’ and then calculate distance </a:t>
            </a:r>
            <a:r>
              <a:rPr lang="en-GB" dirty="0" smtClean="0"/>
              <a:t>from home at </a:t>
            </a:r>
            <a:r>
              <a:rPr lang="en-GB" dirty="0"/>
              <a:t>different times</a:t>
            </a:r>
          </a:p>
          <a:p>
            <a:r>
              <a:rPr lang="en-GB" dirty="0" smtClean="0"/>
              <a:t>Journey </a:t>
            </a:r>
            <a:r>
              <a:rPr lang="en-GB" dirty="0"/>
              <a:t>to work?</a:t>
            </a:r>
          </a:p>
          <a:p>
            <a:endParaRPr lang="en-GB" dirty="0"/>
          </a:p>
          <a:p>
            <a:endParaRPr lang="en-GB"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59327" y="2010004"/>
            <a:ext cx="4884673" cy="3455490"/>
          </a:xfrm>
          <a:prstGeom prst="rect">
            <a:avLst/>
          </a:prstGeom>
        </p:spPr>
      </p:pic>
      <p:pic>
        <p:nvPicPr>
          <p:cNvPr id="6" name="Picture 19" descr="LeedsUniWhite"/>
          <p:cNvPicPr>
            <a:picLocks noChangeAspect="1" noChangeArrowheads="1"/>
          </p:cNvPicPr>
          <p:nvPr/>
        </p:nvPicPr>
        <p:blipFill>
          <a:blip r:embed="rId3"/>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61761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70" name="Rectangle 14"/>
          <p:cNvSpPr>
            <a:spLocks noGrp="1" noChangeArrowheads="1"/>
          </p:cNvSpPr>
          <p:nvPr>
            <p:ph type="body" idx="1"/>
          </p:nvPr>
        </p:nvSpPr>
        <p:spPr>
          <a:xfrm>
            <a:off x="355600" y="1412776"/>
            <a:ext cx="3835400" cy="5127724"/>
          </a:xfrm>
        </p:spPr>
        <p:txBody>
          <a:bodyPr>
            <a:normAutofit fontScale="92500" lnSpcReduction="10000"/>
          </a:bodyPr>
          <a:lstStyle/>
          <a:p>
            <a:r>
              <a:rPr lang="en-US" dirty="0"/>
              <a:t>More important than aggregate patterns, we can identify the </a:t>
            </a:r>
            <a:r>
              <a:rPr lang="en-US" dirty="0" err="1"/>
              <a:t>behaviour</a:t>
            </a:r>
            <a:r>
              <a:rPr lang="en-US" dirty="0"/>
              <a:t> of individual </a:t>
            </a:r>
            <a:r>
              <a:rPr lang="en-US" dirty="0" smtClean="0"/>
              <a:t>users</a:t>
            </a:r>
          </a:p>
          <a:p>
            <a:r>
              <a:rPr lang="en-US" dirty="0" smtClean="0"/>
              <a:t>Estimate </a:t>
            </a:r>
            <a:r>
              <a:rPr lang="en-US" dirty="0"/>
              <a:t>‘home’ and then calculate distance at different </a:t>
            </a:r>
            <a:r>
              <a:rPr lang="en-US" dirty="0" smtClean="0"/>
              <a:t>times</a:t>
            </a:r>
          </a:p>
          <a:p>
            <a:r>
              <a:rPr lang="en-US" dirty="0" smtClean="0"/>
              <a:t>Could estimate journey times, means of travel etc.</a:t>
            </a:r>
          </a:p>
          <a:p>
            <a:r>
              <a:rPr lang="en-US" dirty="0" smtClean="0"/>
              <a:t>Very useful for calibration of an ABM</a:t>
            </a:r>
          </a:p>
          <a:p>
            <a:endParaRPr lang="en-US" dirty="0" smtClean="0"/>
          </a:p>
          <a:p>
            <a:endParaRPr lang="en-US" dirty="0" smtClean="0"/>
          </a:p>
          <a:p>
            <a:endParaRPr lang="en-US" dirty="0" err="1"/>
          </a:p>
        </p:txBody>
      </p:sp>
      <p:sp>
        <p:nvSpPr>
          <p:cNvPr id="10" name="Title 1"/>
          <p:cNvSpPr>
            <a:spLocks noGrp="1"/>
          </p:cNvSpPr>
          <p:nvPr>
            <p:ph type="title"/>
          </p:nvPr>
        </p:nvSpPr>
        <p:spPr>
          <a:xfrm>
            <a:off x="549275" y="107576"/>
            <a:ext cx="8042276" cy="987799"/>
          </a:xfrm>
        </p:spPr>
        <p:txBody>
          <a:bodyPr/>
          <a:lstStyle/>
          <a:p>
            <a:r>
              <a:rPr lang="en-GB" dirty="0" err="1" smtClean="0"/>
              <a:t>Spatio</a:t>
            </a:r>
            <a:r>
              <a:rPr lang="en-GB" dirty="0" smtClean="0"/>
              <a:t>-Temporal Behaviour</a:t>
            </a:r>
            <a:endParaRPr lang="en-GB" dirty="0"/>
          </a:p>
        </p:txBody>
      </p:sp>
      <p:pic>
        <p:nvPicPr>
          <p:cNvPr id="11" name="Picture 19" descr="LeedsUniWhite"/>
          <p:cNvPicPr>
            <a:picLocks noChangeAspect="1" noChangeArrowheads="1"/>
          </p:cNvPicPr>
          <p:nvPr/>
        </p:nvPicPr>
        <p:blipFill>
          <a:blip r:embed="rId3"/>
          <a:srcRect/>
          <a:stretch>
            <a:fillRect/>
          </a:stretch>
        </p:blipFill>
        <p:spPr bwMode="auto">
          <a:xfrm>
            <a:off x="6758862" y="6085285"/>
            <a:ext cx="2274888" cy="647700"/>
          </a:xfrm>
          <a:prstGeom prst="rect">
            <a:avLst/>
          </a:prstGeom>
          <a:noFill/>
        </p:spPr>
      </p:pic>
      <p:pic>
        <p:nvPicPr>
          <p:cNvPr id="8" name="Picture 7" descr="2d_space_tim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12361"/>
            <a:ext cx="4461750" cy="1826229"/>
          </a:xfrm>
          <a:prstGeom prst="rect">
            <a:avLst/>
          </a:prstGeom>
          <a:ln>
            <a:solidFill>
              <a:schemeClr val="tx2"/>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386672"/>
            <a:ext cx="4461750" cy="3346313"/>
          </a:xfrm>
          <a:prstGeom prst="rect">
            <a:avLst/>
          </a:prstGeom>
          <a:ln>
            <a:solidFill>
              <a:schemeClr val="tx1"/>
            </a:solidFill>
          </a:ln>
        </p:spPr>
      </p:pic>
    </p:spTree>
    <p:extLst>
      <p:ext uri="{BB962C8B-B14F-4D97-AF65-F5344CB8AC3E}">
        <p14:creationId xmlns:p14="http://schemas.microsoft.com/office/powerpoint/2010/main" val="26952565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Activity Matrices (I)</a:t>
            </a:r>
            <a:endParaRPr lang="en-GB" dirty="0"/>
          </a:p>
        </p:txBody>
      </p:sp>
      <p:sp>
        <p:nvSpPr>
          <p:cNvPr id="3" name="Content Placeholder 2"/>
          <p:cNvSpPr>
            <a:spLocks noGrp="1"/>
          </p:cNvSpPr>
          <p:nvPr>
            <p:ph idx="1"/>
          </p:nvPr>
        </p:nvSpPr>
        <p:spPr>
          <a:xfrm>
            <a:off x="549275" y="1464798"/>
            <a:ext cx="8042276" cy="1559668"/>
          </a:xfrm>
        </p:spPr>
        <p:txBody>
          <a:bodyPr>
            <a:normAutofit fontScale="92500" lnSpcReduction="10000"/>
          </a:bodyPr>
          <a:lstStyle/>
          <a:p>
            <a:r>
              <a:rPr lang="en-GB" dirty="0"/>
              <a:t>Once the ‘home’ location has been estimated, it is possible to build a profile of each user’s daily </a:t>
            </a:r>
            <a:r>
              <a:rPr lang="en-GB" dirty="0" smtClean="0"/>
              <a:t>activity</a:t>
            </a:r>
            <a:endParaRPr lang="en-GB" dirty="0"/>
          </a:p>
          <a:p>
            <a:r>
              <a:rPr lang="en-GB" dirty="0"/>
              <a:t>The most common behaviour at a given time period takes </a:t>
            </a:r>
            <a:r>
              <a:rPr lang="en-GB" dirty="0" smtClean="0"/>
              <a:t>precedence</a:t>
            </a:r>
            <a:endParaRPr lang="en-GB" dirty="0"/>
          </a:p>
        </p:txBody>
      </p:sp>
      <p:sp>
        <p:nvSpPr>
          <p:cNvPr id="5" name="Content Placeholder 2"/>
          <p:cNvSpPr txBox="1">
            <a:spLocks/>
          </p:cNvSpPr>
          <p:nvPr/>
        </p:nvSpPr>
        <p:spPr>
          <a:xfrm>
            <a:off x="921000" y="3454170"/>
            <a:ext cx="1990832" cy="2816604"/>
          </a:xfrm>
          <a:prstGeom prst="rect">
            <a:avLst/>
          </a:prstGeom>
        </p:spPr>
        <p:txBody>
          <a:bodyPr vert="horz" lIns="91440" tIns="45720" rIns="91440" bIns="45720" rtlCol="0">
            <a:normAutofit fontScale="92500"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GB" dirty="0"/>
              <a:t>‘Raw’ behavioural profiles</a:t>
            </a:r>
          </a:p>
          <a:p>
            <a:pPr marL="0" indent="0">
              <a:buNone/>
            </a:pPr>
            <a:endParaRPr lang="en-GB" dirty="0"/>
          </a:p>
          <a:p>
            <a:pPr marL="0" indent="0">
              <a:buNone/>
            </a:pPr>
            <a:r>
              <a:rPr lang="en-GB" dirty="0"/>
              <a:t>Interpolating to remove no-</a:t>
            </a:r>
            <a:r>
              <a:rPr lang="en-GB" dirty="0" smtClean="0"/>
              <a:t>data</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669332119"/>
              </p:ext>
            </p:extLst>
          </p:nvPr>
        </p:nvGraphicFramePr>
        <p:xfrm>
          <a:off x="7555631" y="4401902"/>
          <a:ext cx="1512169" cy="683282"/>
        </p:xfrm>
        <a:graphic>
          <a:graphicData uri="http://schemas.openxmlformats.org/drawingml/2006/table">
            <a:tbl>
              <a:tblPr/>
              <a:tblGrid>
                <a:gridCol w="1512169"/>
              </a:tblGrid>
              <a:tr h="222573">
                <a:tc>
                  <a:txBody>
                    <a:bodyPr/>
                    <a:lstStyle/>
                    <a:p>
                      <a:pPr algn="l" fontAlgn="b"/>
                      <a:r>
                        <a:rPr lang="en-US" sz="1400" b="0" i="0" u="none" strike="noStrike">
                          <a:solidFill>
                            <a:srgbClr val="000000"/>
                          </a:solidFill>
                          <a:effectLst/>
                          <a:latin typeface="Calibri"/>
                        </a:rPr>
                        <a:t>At Home</a:t>
                      </a:r>
                    </a:p>
                  </a:txBody>
                  <a:tcPr marL="14401" marR="14401" marT="14401" marB="0" anchor="b">
                    <a:lnL>
                      <a:noFill/>
                    </a:lnL>
                    <a:lnR w="6350" cap="flat" cmpd="sng" algn="ctr">
                      <a:solidFill>
                        <a:srgbClr val="000000"/>
                      </a:solidFill>
                      <a:prstDash val="solid"/>
                      <a:round/>
                      <a:headEnd type="none" w="med" len="med"/>
                      <a:tailEnd type="none" w="med" len="med"/>
                    </a:lnR>
                    <a:lnT>
                      <a:noFill/>
                    </a:lnT>
                    <a:lnB>
                      <a:noFill/>
                    </a:lnB>
                    <a:solidFill>
                      <a:srgbClr val="76933C"/>
                    </a:solidFill>
                  </a:tcPr>
                </a:tc>
              </a:tr>
              <a:tr h="0">
                <a:tc>
                  <a:txBody>
                    <a:bodyPr/>
                    <a:lstStyle/>
                    <a:p>
                      <a:pPr algn="l" fontAlgn="b"/>
                      <a:r>
                        <a:rPr lang="en-US" sz="1400" b="0" i="0" u="none" strike="noStrike" dirty="0">
                          <a:solidFill>
                            <a:srgbClr val="000000"/>
                          </a:solidFill>
                          <a:effectLst/>
                          <a:latin typeface="Calibri"/>
                        </a:rPr>
                        <a:t>Away from </a:t>
                      </a:r>
                      <a:r>
                        <a:rPr lang="en-US" sz="1400" b="0" i="0" u="none" strike="noStrike" dirty="0" smtClean="0">
                          <a:solidFill>
                            <a:srgbClr val="000000"/>
                          </a:solidFill>
                          <a:effectLst/>
                          <a:latin typeface="Calibri"/>
                        </a:rPr>
                        <a:t>Home</a:t>
                      </a:r>
                      <a:endParaRPr lang="en-US" sz="1400" b="0" i="0" u="none" strike="noStrike" dirty="0">
                        <a:solidFill>
                          <a:srgbClr val="000000"/>
                        </a:solidFill>
                        <a:effectLst/>
                        <a:latin typeface="Calibri"/>
                      </a:endParaRPr>
                    </a:p>
                  </a:txBody>
                  <a:tcPr marL="14401" marR="14401" marT="14401" marB="0" anchor="b">
                    <a:lnL>
                      <a:noFill/>
                    </a:lnL>
                    <a:lnR w="6350" cap="flat" cmpd="sng" algn="ctr">
                      <a:solidFill>
                        <a:srgbClr val="000000"/>
                      </a:solidFill>
                      <a:prstDash val="solid"/>
                      <a:round/>
                      <a:headEnd type="none" w="med" len="med"/>
                      <a:tailEnd type="none" w="med" len="med"/>
                    </a:lnR>
                    <a:lnT>
                      <a:noFill/>
                    </a:lnT>
                    <a:lnB>
                      <a:noFill/>
                    </a:lnB>
                    <a:solidFill>
                      <a:srgbClr val="FF6600"/>
                    </a:solidFill>
                  </a:tcPr>
                </a:tc>
              </a:tr>
              <a:tr h="222573">
                <a:tc>
                  <a:txBody>
                    <a:bodyPr/>
                    <a:lstStyle/>
                    <a:p>
                      <a:pPr algn="l" fontAlgn="b"/>
                      <a:r>
                        <a:rPr lang="en-US" sz="1400" b="0" i="0" u="none" strike="noStrike" dirty="0">
                          <a:solidFill>
                            <a:srgbClr val="000000"/>
                          </a:solidFill>
                          <a:effectLst/>
                          <a:latin typeface="Calibri"/>
                        </a:rPr>
                        <a:t>No Data</a:t>
                      </a:r>
                    </a:p>
                  </a:txBody>
                  <a:tcPr marL="14401" marR="14401" marT="14401" marB="0" anchor="b">
                    <a:lnL>
                      <a:noFill/>
                    </a:lnL>
                    <a:lnR w="6350" cap="flat" cmpd="sng" algn="ctr">
                      <a:solidFill>
                        <a:srgbClr val="000000"/>
                      </a:solidFill>
                      <a:prstDash val="solid"/>
                      <a:round/>
                      <a:headEnd type="none" w="med" len="med"/>
                      <a:tailEnd type="none" w="med" len="med"/>
                    </a:lnR>
                    <a:lnT>
                      <a:noFill/>
                    </a:lnT>
                    <a:lnB>
                      <a:noFill/>
                    </a:lnB>
                    <a:solidFill>
                      <a:srgbClr val="DCCF07"/>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55368636"/>
              </p:ext>
            </p:extLst>
          </p:nvPr>
        </p:nvGraphicFramePr>
        <p:xfrm>
          <a:off x="3247100" y="2996952"/>
          <a:ext cx="5820700" cy="1180620"/>
        </p:xfrm>
        <a:graphic>
          <a:graphicData uri="http://schemas.openxmlformats.org/drawingml/2006/table">
            <a:tbl>
              <a:tblPr/>
              <a:tblGrid>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237657"/>
                <a:gridCol w="116932"/>
                <a:gridCol w="237657"/>
                <a:gridCol w="237657"/>
                <a:gridCol w="237657"/>
              </a:tblGrid>
              <a:tr h="118062">
                <a:tc>
                  <a:txBody>
                    <a:bodyPr/>
                    <a:lstStyle/>
                    <a:p>
                      <a:pPr algn="l" fontAlgn="b"/>
                      <a:r>
                        <a:rPr lang="en-US" sz="700" b="0" i="0" u="none" strike="noStrike">
                          <a:solidFill>
                            <a:srgbClr val="000000"/>
                          </a:solidFill>
                          <a:effectLst/>
                          <a:latin typeface="Calibri"/>
                        </a:rPr>
                        <a:t>User</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4</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5</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6</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7</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8</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9</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10</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11</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12</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13</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14</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15</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16</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17</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18</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19</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20</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21</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22</a:t>
                      </a:r>
                    </a:p>
                  </a:txBody>
                  <a:tcPr marL="7666" marR="7666" marT="766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23</a:t>
                      </a:r>
                    </a:p>
                  </a:txBody>
                  <a:tcPr marL="7666" marR="7666" marT="766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062">
                <a:tc>
                  <a:txBody>
                    <a:bodyPr/>
                    <a:lstStyle/>
                    <a:p>
                      <a:pPr algn="l" fontAlgn="b"/>
                      <a:r>
                        <a:rPr lang="en-US" sz="700" b="0" i="0" u="none" strike="noStrike">
                          <a:solidFill>
                            <a:srgbClr val="000000"/>
                          </a:solidFill>
                          <a:effectLst/>
                          <a:latin typeface="Calibri"/>
                        </a:rPr>
                        <a:t>a</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 b="0" i="0" u="none" strike="noStrike">
                          <a:solidFill>
                            <a:srgbClr val="FFFFFF"/>
                          </a:solidFill>
                          <a:effectLst/>
                          <a:latin typeface="Calibri"/>
                        </a:rPr>
                        <a:t>3</a:t>
                      </a:r>
                    </a:p>
                  </a:txBody>
                  <a:tcPr marL="7666" marR="7666" marT="766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tr>
              <a:tr h="118062">
                <a:tc>
                  <a:txBody>
                    <a:bodyPr/>
                    <a:lstStyle/>
                    <a:p>
                      <a:pPr algn="l" fontAlgn="b"/>
                      <a:r>
                        <a:rPr lang="en-US" sz="700" b="0" i="0" u="none" strike="noStrike">
                          <a:solidFill>
                            <a:srgbClr val="000000"/>
                          </a:solidFill>
                          <a:effectLst/>
                          <a:latin typeface="Calibri"/>
                        </a:rPr>
                        <a:t>b</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3</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062">
                <a:tc>
                  <a:txBody>
                    <a:bodyPr/>
                    <a:lstStyle/>
                    <a:p>
                      <a:pPr algn="l" fontAlgn="b"/>
                      <a:r>
                        <a:rPr lang="en-US" sz="700" b="0" i="0" u="none" strike="noStrike">
                          <a:solidFill>
                            <a:srgbClr val="000000"/>
                          </a:solidFill>
                          <a:effectLst/>
                          <a:latin typeface="Calibri"/>
                        </a:rPr>
                        <a:t>c</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1</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EB84"/>
                    </a:solidFill>
                  </a:tcPr>
                </a:tc>
              </a:tr>
              <a:tr h="118062">
                <a:tc>
                  <a:txBody>
                    <a:bodyPr/>
                    <a:lstStyle/>
                    <a:p>
                      <a:pPr algn="l" fontAlgn="b"/>
                      <a:r>
                        <a:rPr lang="en-US" sz="700" b="0" i="0" u="none" strike="noStrike">
                          <a:solidFill>
                            <a:srgbClr val="000000"/>
                          </a:solidFill>
                          <a:effectLst/>
                          <a:latin typeface="Calibri"/>
                        </a:rPr>
                        <a:t>d</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EB84"/>
                    </a:solidFill>
                  </a:tcPr>
                </a:tc>
              </a:tr>
              <a:tr h="118062">
                <a:tc>
                  <a:txBody>
                    <a:bodyPr/>
                    <a:lstStyle/>
                    <a:p>
                      <a:pPr algn="l" fontAlgn="b"/>
                      <a:r>
                        <a:rPr lang="en-US" sz="700" b="0" i="0" u="none" strike="noStrike">
                          <a:solidFill>
                            <a:srgbClr val="000000"/>
                          </a:solidFill>
                          <a:effectLst/>
                          <a:latin typeface="Calibri"/>
                        </a:rPr>
                        <a:t>e</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062">
                <a:tc>
                  <a:txBody>
                    <a:bodyPr/>
                    <a:lstStyle/>
                    <a:p>
                      <a:pPr algn="l" fontAlgn="b"/>
                      <a:r>
                        <a:rPr lang="en-US" sz="700" b="0" i="0" u="none" strike="noStrike">
                          <a:solidFill>
                            <a:srgbClr val="000000"/>
                          </a:solidFill>
                          <a:effectLst/>
                          <a:latin typeface="Calibri"/>
                        </a:rPr>
                        <a:t>f</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dirty="0">
                          <a:solidFill>
                            <a:srgbClr val="FFFFFF"/>
                          </a:solidFill>
                          <a:effectLst/>
                          <a:latin typeface="Calibri"/>
                        </a:rPr>
                        <a:t>1</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EB84"/>
                    </a:solidFill>
                  </a:tcPr>
                </a:tc>
              </a:tr>
              <a:tr h="118062">
                <a:tc>
                  <a:txBody>
                    <a:bodyPr/>
                    <a:lstStyle/>
                    <a:p>
                      <a:pPr algn="l" fontAlgn="b"/>
                      <a:r>
                        <a:rPr lang="en-US" sz="700" b="0" i="0" u="none" strike="noStrike">
                          <a:solidFill>
                            <a:srgbClr val="000000"/>
                          </a:solidFill>
                          <a:effectLst/>
                          <a:latin typeface="Calibri"/>
                        </a:rPr>
                        <a:t>g</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a:noFill/>
                    </a:lnB>
                    <a:solidFill>
                      <a:srgbClr val="FFEB84"/>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062">
                <a:tc>
                  <a:txBody>
                    <a:bodyPr/>
                    <a:lstStyle/>
                    <a:p>
                      <a:pPr algn="l" fontAlgn="b"/>
                      <a:r>
                        <a:rPr lang="en-US" sz="700" b="0" i="0" u="none" strike="noStrike">
                          <a:solidFill>
                            <a:srgbClr val="000000"/>
                          </a:solidFill>
                          <a:effectLst/>
                          <a:latin typeface="Calibri"/>
                        </a:rPr>
                        <a:t>h</a:t>
                      </a: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FFFFFF"/>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3</a:t>
                      </a:r>
                    </a:p>
                  </a:txBody>
                  <a:tcPr marL="7666" marR="7666" marT="7666" marB="0" anchor="b">
                    <a:lnL>
                      <a:noFill/>
                    </a:lnL>
                    <a:lnR>
                      <a:noFill/>
                    </a:lnR>
                    <a:lnT>
                      <a:noFill/>
                    </a:lnT>
                    <a:lnB>
                      <a:noFill/>
                    </a:lnB>
                    <a:solidFill>
                      <a:srgbClr val="63BE7B"/>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a:noFill/>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062">
                <a:tc>
                  <a:txBody>
                    <a:bodyPr/>
                    <a:lstStyle/>
                    <a:p>
                      <a:pPr algn="l" fontAlgn="b"/>
                      <a:r>
                        <a:rPr lang="en-US" sz="700" b="0" i="0" u="none" strike="noStrike" dirty="0" err="1">
                          <a:solidFill>
                            <a:srgbClr val="000000"/>
                          </a:solidFill>
                          <a:effectLst/>
                          <a:latin typeface="Calibri"/>
                        </a:rPr>
                        <a:t>i</a:t>
                      </a:r>
                      <a:endParaRPr lang="en-US" sz="700" b="0" i="0" u="none" strike="noStrike" dirty="0">
                        <a:solidFill>
                          <a:srgbClr val="000000"/>
                        </a:solidFill>
                        <a:effectLst/>
                        <a:latin typeface="Calibri"/>
                      </a:endParaRPr>
                    </a:p>
                  </a:txBody>
                  <a:tcPr marL="7666" marR="7666" marT="766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00" b="0" i="0" u="none" strike="noStrike">
                          <a:solidFill>
                            <a:srgbClr val="FFFFFF"/>
                          </a:solidFill>
                          <a:effectLst/>
                          <a:latin typeface="Calibri"/>
                        </a:rPr>
                        <a:t>0</a:t>
                      </a:r>
                    </a:p>
                  </a:txBody>
                  <a:tcPr marL="7666" marR="7666" marT="7666"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100" b="0" i="0" u="none" strike="noStrike">
                          <a:solidFill>
                            <a:srgbClr val="FFFFFF"/>
                          </a:solidFill>
                          <a:effectLst/>
                          <a:latin typeface="Calibri"/>
                        </a:rPr>
                        <a:t>1</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FFFFFF"/>
                          </a:solidFill>
                          <a:effectLst/>
                          <a:latin typeface="Calibri"/>
                        </a:rPr>
                        <a:t>0</a:t>
                      </a:r>
                    </a:p>
                  </a:txBody>
                  <a:tcPr marL="7666" marR="7666" marT="7666"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dirty="0">
                          <a:solidFill>
                            <a:srgbClr val="FFFFFF"/>
                          </a:solidFill>
                          <a:effectLst/>
                          <a:latin typeface="Calibri"/>
                        </a:rPr>
                        <a:t>0</a:t>
                      </a:r>
                    </a:p>
                  </a:txBody>
                  <a:tcPr marL="7666" marR="7666" marT="766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7128"/>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22354336"/>
              </p:ext>
            </p:extLst>
          </p:nvPr>
        </p:nvGraphicFramePr>
        <p:xfrm>
          <a:off x="3084575" y="5373216"/>
          <a:ext cx="5983225" cy="1188930"/>
        </p:xfrm>
        <a:graphic>
          <a:graphicData uri="http://schemas.openxmlformats.org/drawingml/2006/table">
            <a:tbl>
              <a:tblPr/>
              <a:tblGrid>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gridCol w="239329"/>
              </a:tblGrid>
              <a:tr h="118893">
                <a:tc>
                  <a:txBody>
                    <a:bodyPr/>
                    <a:lstStyle/>
                    <a:p>
                      <a:pPr algn="l" fontAlgn="b"/>
                      <a:r>
                        <a:rPr lang="en-US" sz="700" b="0" i="0" u="none" strike="noStrike">
                          <a:solidFill>
                            <a:srgbClr val="000000"/>
                          </a:solidFill>
                          <a:effectLst/>
                          <a:latin typeface="Calibri"/>
                        </a:rPr>
                        <a:t>User</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0</a:t>
                      </a:r>
                    </a:p>
                  </a:txBody>
                  <a:tcPr marL="7720" marR="7720" marT="77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a:rPr>
                        <a:t>4</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5</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6</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7</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8</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9</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10</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11</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12</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13</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14</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15</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16</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17</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18</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19</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20</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21</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22</a:t>
                      </a:r>
                    </a:p>
                  </a:txBody>
                  <a:tcPr marL="7720" marR="7720" marT="77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a:rPr>
                        <a:t>23</a:t>
                      </a:r>
                    </a:p>
                  </a:txBody>
                  <a:tcPr marL="7720" marR="7720" marT="77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893">
                <a:tc>
                  <a:txBody>
                    <a:bodyPr/>
                    <a:lstStyle/>
                    <a:p>
                      <a:pPr algn="l" fontAlgn="b"/>
                      <a:r>
                        <a:rPr lang="en-US" sz="700" b="0" i="0" u="none" strike="noStrike">
                          <a:solidFill>
                            <a:srgbClr val="000000"/>
                          </a:solidFill>
                          <a:effectLst/>
                          <a:latin typeface="Calibri"/>
                        </a:rPr>
                        <a:t>a</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00" b="0" i="0" u="none" strike="noStrike">
                          <a:solidFill>
                            <a:srgbClr val="000000"/>
                          </a:solidFill>
                          <a:effectLst/>
                          <a:latin typeface="Calibri"/>
                        </a:rPr>
                        <a:t>3</a:t>
                      </a:r>
                    </a:p>
                  </a:txBody>
                  <a:tcPr marL="7720" marR="7720" marT="77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63BE7B"/>
                    </a:solidFill>
                  </a:tcPr>
                </a:tc>
              </a:tr>
              <a:tr h="118893">
                <a:tc>
                  <a:txBody>
                    <a:bodyPr/>
                    <a:lstStyle/>
                    <a:p>
                      <a:pPr algn="l" fontAlgn="b"/>
                      <a:r>
                        <a:rPr lang="en-US" sz="700" b="0" i="0" u="none" strike="noStrike">
                          <a:solidFill>
                            <a:srgbClr val="000000"/>
                          </a:solidFill>
                          <a:effectLst/>
                          <a:latin typeface="Calibri"/>
                        </a:rPr>
                        <a:t>b</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3</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c</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d</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e</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f</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g</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3</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63BE7B"/>
                    </a:solidFill>
                  </a:tcPr>
                </a:tc>
              </a:tr>
              <a:tr h="118893">
                <a:tc>
                  <a:txBody>
                    <a:bodyPr/>
                    <a:lstStyle/>
                    <a:p>
                      <a:pPr algn="l" fontAlgn="b"/>
                      <a:r>
                        <a:rPr lang="en-US" sz="700" b="0" i="0" u="none" strike="noStrike">
                          <a:solidFill>
                            <a:srgbClr val="000000"/>
                          </a:solidFill>
                          <a:effectLst/>
                          <a:latin typeface="Calibri"/>
                        </a:rPr>
                        <a:t>h</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a:noFill/>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a:noFill/>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a:noFill/>
                    </a:lnB>
                    <a:solidFill>
                      <a:srgbClr val="FF7128"/>
                    </a:solidFill>
                  </a:tcPr>
                </a:tc>
              </a:tr>
              <a:tr h="118893">
                <a:tc>
                  <a:txBody>
                    <a:bodyPr/>
                    <a:lstStyle/>
                    <a:p>
                      <a:pPr algn="l" fontAlgn="b"/>
                      <a:r>
                        <a:rPr lang="en-US" sz="700" b="0" i="0" u="none" strike="noStrike">
                          <a:solidFill>
                            <a:srgbClr val="000000"/>
                          </a:solidFill>
                          <a:effectLst/>
                          <a:latin typeface="Calibri"/>
                        </a:rPr>
                        <a:t>i</a:t>
                      </a:r>
                    </a:p>
                  </a:txBody>
                  <a:tcPr marL="7720" marR="7720" marT="7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00" b="0" i="0" u="none" strike="noStrike">
                          <a:solidFill>
                            <a:srgbClr val="000000"/>
                          </a:solidFill>
                          <a:effectLst/>
                          <a:latin typeface="Calibri"/>
                        </a:rPr>
                        <a:t>1</a:t>
                      </a:r>
                    </a:p>
                  </a:txBody>
                  <a:tcPr marL="7720" marR="7720" marT="77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3</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a:solidFill>
                            <a:srgbClr val="000000"/>
                          </a:solidFill>
                          <a:effectLst/>
                          <a:latin typeface="Calibri"/>
                        </a:rPr>
                        <a:t>1</a:t>
                      </a:r>
                    </a:p>
                  </a:txBody>
                  <a:tcPr marL="7720" marR="7720" marT="7720" marB="0" anchor="b">
                    <a:lnL>
                      <a:noFill/>
                    </a:lnL>
                    <a:lnR>
                      <a:noFill/>
                    </a:lnR>
                    <a:lnT>
                      <a:noFill/>
                    </a:lnT>
                    <a:lnB w="6350" cap="flat" cmpd="sng" algn="ctr">
                      <a:solidFill>
                        <a:srgbClr val="000000"/>
                      </a:solidFill>
                      <a:prstDash val="solid"/>
                      <a:round/>
                      <a:headEnd type="none" w="med" len="med"/>
                      <a:tailEnd type="none" w="med" len="med"/>
                    </a:lnB>
                    <a:solidFill>
                      <a:srgbClr val="FF7128"/>
                    </a:solidFill>
                  </a:tcPr>
                </a:tc>
                <a:tc>
                  <a:txBody>
                    <a:bodyPr/>
                    <a:lstStyle/>
                    <a:p>
                      <a:pPr algn="r" fontAlgn="b"/>
                      <a:r>
                        <a:rPr lang="en-US" sz="100" b="0" i="0" u="none" strike="noStrike" dirty="0">
                          <a:solidFill>
                            <a:srgbClr val="000000"/>
                          </a:solidFill>
                          <a:effectLst/>
                          <a:latin typeface="Calibri"/>
                        </a:rPr>
                        <a:t>1</a:t>
                      </a:r>
                    </a:p>
                  </a:txBody>
                  <a:tcPr marL="7720" marR="7720" marT="77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7128"/>
                    </a:solidFill>
                  </a:tcPr>
                </a:tc>
              </a:tr>
            </a:tbl>
          </a:graphicData>
        </a:graphic>
      </p:graphicFrame>
      <p:sp>
        <p:nvSpPr>
          <p:cNvPr id="13" name="Down Arrow 12"/>
          <p:cNvSpPr/>
          <p:nvPr/>
        </p:nvSpPr>
        <p:spPr bwMode="auto">
          <a:xfrm>
            <a:off x="6084168" y="4352596"/>
            <a:ext cx="427757" cy="876604"/>
          </a:xfrm>
          <a:prstGeom prst="downArrow">
            <a:avLst/>
          </a:prstGeom>
          <a:solidFill>
            <a:schemeClr val="hlink"/>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82309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Activity Matrices (II)</a:t>
            </a:r>
            <a:endParaRPr lang="en-GB" dirty="0"/>
          </a:p>
        </p:txBody>
      </p:sp>
      <p:sp>
        <p:nvSpPr>
          <p:cNvPr id="4" name="Content Placeholder 3"/>
          <p:cNvSpPr>
            <a:spLocks noGrp="1"/>
          </p:cNvSpPr>
          <p:nvPr>
            <p:ph sz="half" idx="1"/>
          </p:nvPr>
        </p:nvSpPr>
        <p:spPr>
          <a:xfrm>
            <a:off x="549275" y="1600200"/>
            <a:ext cx="3840480" cy="4719537"/>
          </a:xfrm>
        </p:spPr>
        <p:txBody>
          <a:bodyPr>
            <a:normAutofit/>
          </a:bodyPr>
          <a:lstStyle/>
          <a:p>
            <a:r>
              <a:rPr lang="en-GB" dirty="0"/>
              <a:t>Overall, activity matrices appear reasonably </a:t>
            </a:r>
            <a:r>
              <a:rPr lang="en-GB" dirty="0" smtClean="0"/>
              <a:t>realistic</a:t>
            </a:r>
            <a:endParaRPr lang="en-GB" dirty="0"/>
          </a:p>
          <a:p>
            <a:pPr lvl="1"/>
            <a:r>
              <a:rPr lang="en-GB" dirty="0"/>
              <a:t>Peak in away from home at ~2pm	</a:t>
            </a:r>
          </a:p>
          <a:p>
            <a:pPr lvl="1"/>
            <a:r>
              <a:rPr lang="en-GB" dirty="0"/>
              <a:t>Peak in at home activity at ~10pm</a:t>
            </a:r>
            <a:r>
              <a:rPr lang="en-GB" dirty="0" smtClean="0"/>
              <a:t>.</a:t>
            </a:r>
            <a:endParaRPr lang="en-GB" dirty="0"/>
          </a:p>
          <a:p>
            <a:r>
              <a:rPr lang="en-GB" dirty="0" smtClean="0"/>
              <a:t>Next </a:t>
            </a:r>
            <a:r>
              <a:rPr lang="en-GB" dirty="0"/>
              <a:t>stages</a:t>
            </a:r>
            <a:r>
              <a:rPr lang="en-GB" dirty="0" smtClean="0"/>
              <a:t>:</a:t>
            </a:r>
            <a:endParaRPr lang="en-GB" dirty="0"/>
          </a:p>
          <a:p>
            <a:pPr lvl="1"/>
            <a:r>
              <a:rPr lang="en-GB" dirty="0"/>
              <a:t>Develop a more intelligent interpolation algorithm (borrow from GIS?</a:t>
            </a:r>
            <a:r>
              <a:rPr lang="en-GB" dirty="0" smtClean="0"/>
              <a:t>)</a:t>
            </a:r>
            <a:endParaRPr lang="en-GB" dirty="0"/>
          </a:p>
          <a:p>
            <a:pPr lvl="1"/>
            <a:r>
              <a:rPr lang="en-GB" b="1" dirty="0" err="1"/>
              <a:t>Spatio</a:t>
            </a:r>
            <a:r>
              <a:rPr lang="en-GB" b="1" dirty="0"/>
              <a:t>-temporal text mining</a:t>
            </a:r>
            <a:r>
              <a:rPr lang="en-GB" dirty="0"/>
              <a:t> routines to use textual content to improve behaviour classification</a:t>
            </a:r>
          </a:p>
          <a:p>
            <a:endParaRPr lang="en-GB" dirty="0"/>
          </a:p>
          <a:p>
            <a:endParaRPr lang="en-GB" dirty="0"/>
          </a:p>
        </p:txBody>
      </p:sp>
      <p:pic>
        <p:nvPicPr>
          <p:cNvPr id="6" name="Picture 5" descr="weekday_activity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331" y="1756154"/>
            <a:ext cx="4111102" cy="2510769"/>
          </a:xfrm>
          <a:prstGeom prst="rect">
            <a:avLst/>
          </a:prstGeom>
        </p:spPr>
      </p:pic>
      <p:pic>
        <p:nvPicPr>
          <p:cNvPr id="7" name="Picture 6" descr="weekday_activity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340" y="4284676"/>
            <a:ext cx="4140460" cy="2528699"/>
          </a:xfrm>
          <a:prstGeom prst="rect">
            <a:avLst/>
          </a:prstGeom>
        </p:spPr>
      </p:pic>
    </p:spTree>
    <p:extLst>
      <p:ext uri="{BB962C8B-B14F-4D97-AF65-F5344CB8AC3E}">
        <p14:creationId xmlns:p14="http://schemas.microsoft.com/office/powerpoint/2010/main" val="2730018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13951"/>
            <a:ext cx="8042276" cy="1336956"/>
          </a:xfrm>
        </p:spPr>
        <p:txBody>
          <a:bodyPr/>
          <a:lstStyle/>
          <a:p>
            <a:r>
              <a:rPr lang="en-GB" dirty="0" smtClean="0"/>
              <a:t>Towards A Model of Urban Dynamics – Design</a:t>
            </a:r>
            <a:endParaRPr lang="en-GB" dirty="0"/>
          </a:p>
        </p:txBody>
      </p:sp>
      <p:sp>
        <p:nvSpPr>
          <p:cNvPr id="3" name="Content Placeholder 2"/>
          <p:cNvSpPr>
            <a:spLocks noGrp="1"/>
          </p:cNvSpPr>
          <p:nvPr>
            <p:ph idx="1"/>
          </p:nvPr>
        </p:nvSpPr>
        <p:spPr>
          <a:xfrm>
            <a:off x="549275" y="1879021"/>
            <a:ext cx="8042276" cy="4343400"/>
          </a:xfrm>
        </p:spPr>
        <p:txBody>
          <a:bodyPr/>
          <a:lstStyle/>
          <a:p>
            <a:r>
              <a:rPr lang="en-GB" dirty="0" smtClean="0"/>
              <a:t>Use </a:t>
            </a:r>
            <a:r>
              <a:rPr lang="en-GB" dirty="0" err="1" smtClean="0"/>
              <a:t>microsimulation</a:t>
            </a:r>
            <a:r>
              <a:rPr lang="en-GB" dirty="0" smtClean="0"/>
              <a:t> to synthesise an initial population (all residents in a city)</a:t>
            </a:r>
          </a:p>
          <a:p>
            <a:r>
              <a:rPr lang="en-GB" dirty="0" smtClean="0"/>
              <a:t>Estimate </a:t>
            </a:r>
            <a:r>
              <a:rPr lang="en-GB" i="1" dirty="0" smtClean="0"/>
              <a:t>where </a:t>
            </a:r>
            <a:r>
              <a:rPr lang="en-GB" dirty="0" smtClean="0"/>
              <a:t>people go to work</a:t>
            </a:r>
          </a:p>
          <a:p>
            <a:r>
              <a:rPr lang="en-GB" dirty="0" smtClean="0"/>
              <a:t>Estimate </a:t>
            </a:r>
            <a:r>
              <a:rPr lang="en-GB" i="1" dirty="0" smtClean="0"/>
              <a:t>when </a:t>
            </a:r>
            <a:r>
              <a:rPr lang="en-GB" dirty="0" smtClean="0"/>
              <a:t>people go to work and how long they spend there (initial model parameters)</a:t>
            </a:r>
          </a:p>
          <a:p>
            <a:r>
              <a:rPr lang="en-GB" dirty="0" smtClean="0"/>
              <a:t>Calibrate these parameters to data from Twitter (e.g. ‘activity matrices’) using a genetic algorithm</a:t>
            </a:r>
          </a:p>
          <a:p>
            <a:endParaRPr lang="en-GB" dirty="0"/>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121983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Prototype Model</a:t>
            </a:r>
            <a:endParaRPr lang="en-GB" dirty="0"/>
          </a:p>
        </p:txBody>
      </p:sp>
      <p:pic>
        <p:nvPicPr>
          <p:cNvPr id="4" name="vid.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555912"/>
            <a:ext cx="9144000" cy="3747127"/>
          </a:xfrm>
        </p:spPr>
      </p:pic>
      <p:pic>
        <p:nvPicPr>
          <p:cNvPr id="5" name="Picture 19" descr="LeedsUniWhite"/>
          <p:cNvPicPr>
            <a:picLocks noChangeAspect="1" noChangeArrowheads="1"/>
          </p:cNvPicPr>
          <p:nvPr/>
        </p:nvPicPr>
        <p:blipFill>
          <a:blip r:embed="rId5"/>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377088474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 &amp; Future Work</a:t>
            </a:r>
            <a:endParaRPr lang="en-GB" dirty="0"/>
          </a:p>
        </p:txBody>
      </p:sp>
      <p:sp>
        <p:nvSpPr>
          <p:cNvPr id="3" name="Content Placeholder 2"/>
          <p:cNvSpPr>
            <a:spLocks noGrp="1"/>
          </p:cNvSpPr>
          <p:nvPr>
            <p:ph idx="1"/>
          </p:nvPr>
        </p:nvSpPr>
        <p:spPr/>
        <p:txBody>
          <a:bodyPr>
            <a:normAutofit/>
          </a:bodyPr>
          <a:lstStyle/>
          <a:p>
            <a:r>
              <a:rPr lang="en-GB" dirty="0" smtClean="0"/>
              <a:t>New “crowd-sourced” data can help to improve social models</a:t>
            </a:r>
          </a:p>
          <a:p>
            <a:r>
              <a:rPr lang="en-GB" dirty="0" smtClean="0"/>
              <a:t>Improved </a:t>
            </a:r>
            <a:r>
              <a:rPr lang="en-GB" dirty="0"/>
              <a:t>identification of </a:t>
            </a:r>
            <a:r>
              <a:rPr lang="en-GB" dirty="0" err="1" smtClean="0"/>
              <a:t>behviour</a:t>
            </a:r>
            <a:endParaRPr lang="en-GB" dirty="0"/>
          </a:p>
          <a:p>
            <a:r>
              <a:rPr lang="en-GB" dirty="0"/>
              <a:t>“</a:t>
            </a:r>
            <a:r>
              <a:rPr lang="en-GB" dirty="0" err="1"/>
              <a:t>Spatio</a:t>
            </a:r>
            <a:r>
              <a:rPr lang="en-GB" dirty="0"/>
              <a:t>-temporal text mining</a:t>
            </a:r>
            <a:r>
              <a:rPr lang="en-GB" dirty="0" smtClean="0"/>
              <a:t>”</a:t>
            </a:r>
            <a:endParaRPr lang="en-GB" dirty="0"/>
          </a:p>
          <a:p>
            <a:r>
              <a:rPr lang="en-GB" dirty="0"/>
              <a:t>Methods to classify text based on </a:t>
            </a:r>
            <a:r>
              <a:rPr lang="en-GB" dirty="0" err="1"/>
              <a:t>spatio</a:t>
            </a:r>
            <a:r>
              <a:rPr lang="en-GB" dirty="0"/>
              <a:t>-temporal location as well as textual </a:t>
            </a:r>
            <a:r>
              <a:rPr lang="en-GB" dirty="0" smtClean="0"/>
              <a:t>content</a:t>
            </a:r>
            <a:endParaRPr lang="en-GB" dirty="0"/>
          </a:p>
          <a:p>
            <a:r>
              <a:rPr lang="en-GB" i="1" dirty="0"/>
              <a:t>In situ</a:t>
            </a:r>
            <a:r>
              <a:rPr lang="en-GB" dirty="0"/>
              <a:t> model </a:t>
            </a:r>
            <a:r>
              <a:rPr lang="en-GB" dirty="0" smtClean="0"/>
              <a:t>calibration</a:t>
            </a:r>
            <a:endParaRPr lang="en-GB" dirty="0"/>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205184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Thank you</a:t>
            </a:r>
            <a:endParaRPr lang="en-GB" dirty="0"/>
          </a:p>
        </p:txBody>
      </p:sp>
      <p:sp>
        <p:nvSpPr>
          <p:cNvPr id="3" name="Subtitle 2"/>
          <p:cNvSpPr>
            <a:spLocks noGrp="1"/>
          </p:cNvSpPr>
          <p:nvPr>
            <p:ph type="subTitle" idx="1"/>
          </p:nvPr>
        </p:nvSpPr>
        <p:spPr>
          <a:xfrm>
            <a:off x="363538" y="4771029"/>
            <a:ext cx="8416925" cy="1405182"/>
          </a:xfrm>
        </p:spPr>
        <p:txBody>
          <a:bodyPr>
            <a:normAutofit/>
          </a:bodyPr>
          <a:lstStyle/>
          <a:p>
            <a:r>
              <a:rPr lang="en-GB" dirty="0" smtClean="0"/>
              <a:t>Nick </a:t>
            </a:r>
            <a:r>
              <a:rPr lang="en-GB" dirty="0" err="1" smtClean="0"/>
              <a:t>Malleson</a:t>
            </a:r>
            <a:r>
              <a:rPr lang="en-GB" dirty="0" smtClean="0"/>
              <a:t>, School of Geography, University of Leeds</a:t>
            </a:r>
          </a:p>
          <a:p>
            <a:endParaRPr lang="en-GB" dirty="0" smtClean="0"/>
          </a:p>
          <a:p>
            <a:r>
              <a:rPr lang="en-GB" dirty="0"/>
              <a:t>http://</a:t>
            </a:r>
            <a:r>
              <a:rPr lang="en-GB" dirty="0" err="1"/>
              <a:t>www.geog.leeds.ac.uk</a:t>
            </a:r>
            <a:r>
              <a:rPr lang="en-GB" dirty="0"/>
              <a:t>/people/</a:t>
            </a:r>
            <a:r>
              <a:rPr lang="en-GB" dirty="0" err="1"/>
              <a:t>n.malleson</a:t>
            </a:r>
            <a:endParaRPr lang="en-GB" dirty="0" smtClean="0"/>
          </a:p>
          <a:p>
            <a:r>
              <a:rPr lang="en-GB" dirty="0"/>
              <a:t>http://</a:t>
            </a:r>
            <a:r>
              <a:rPr lang="en-GB" dirty="0" err="1"/>
              <a:t>nickmalleson.co.uk</a:t>
            </a:r>
            <a:r>
              <a:rPr lang="en-GB" dirty="0"/>
              <a:t>/</a:t>
            </a:r>
          </a:p>
        </p:txBody>
      </p:sp>
      <p:pic>
        <p:nvPicPr>
          <p:cNvPr id="6" name="Picture Placeholder 5"/>
          <p:cNvPicPr>
            <a:picLocks noGrp="1" noChangeAspect="1"/>
          </p:cNvPicPr>
          <p:nvPr>
            <p:ph type="pic" idx="13"/>
          </p:nvPr>
        </p:nvPicPr>
        <p:blipFill>
          <a:blip r:embed="rId2"/>
          <a:srcRect l="1617" r="1617"/>
          <a:stretch>
            <a:fillRect/>
          </a:stretch>
        </p:blipFill>
        <p:spPr/>
      </p:pic>
    </p:spTree>
    <p:extLst>
      <p:ext uri="{BB962C8B-B14F-4D97-AF65-F5344CB8AC3E}">
        <p14:creationId xmlns:p14="http://schemas.microsoft.com/office/powerpoint/2010/main" val="32768569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p:txBody>
          <a:bodyPr/>
          <a:lstStyle/>
          <a:p>
            <a:r>
              <a:rPr lang="en-GB" dirty="0" smtClean="0"/>
              <a:t>Research aim: develop a model of urban-dynamics, calibrated using novel crowd-sourced data.</a:t>
            </a:r>
          </a:p>
          <a:p>
            <a:r>
              <a:rPr lang="en-GB" dirty="0" smtClean="0"/>
              <a:t>Background: </a:t>
            </a:r>
          </a:p>
          <a:p>
            <a:pPr lvl="1"/>
            <a:r>
              <a:rPr lang="en-GB" dirty="0" smtClean="0"/>
              <a:t>Data for evaluating agent-based models</a:t>
            </a:r>
          </a:p>
          <a:p>
            <a:pPr lvl="1"/>
            <a:r>
              <a:rPr lang="en-GB" dirty="0" smtClean="0"/>
              <a:t>Crowd-sourced data</a:t>
            </a:r>
          </a:p>
          <a:p>
            <a:r>
              <a:rPr lang="en-GB" dirty="0" smtClean="0"/>
              <a:t>Data and study area: Twitter in Leeds</a:t>
            </a:r>
          </a:p>
          <a:p>
            <a:r>
              <a:rPr lang="en-GB" dirty="0" smtClean="0"/>
              <a:t>Establishing behaviour from tweets</a:t>
            </a:r>
          </a:p>
          <a:p>
            <a:r>
              <a:rPr lang="en-GB" dirty="0" smtClean="0"/>
              <a:t>Integrating with a model of urban dynamics</a:t>
            </a:r>
            <a:endParaRPr lang="en-GB" dirty="0"/>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52286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Agent-Based Modelling</a:t>
            </a:r>
            <a:endParaRPr lang="en-GB" dirty="0"/>
          </a:p>
        </p:txBody>
      </p:sp>
      <p:pic>
        <p:nvPicPr>
          <p:cNvPr id="8" name="Content Placeholder 7" descr="abm.png"/>
          <p:cNvPicPr>
            <a:picLocks noGrp="1" noChangeAspect="1"/>
          </p:cNvPicPr>
          <p:nvPr>
            <p:ph sz="half" idx="1"/>
          </p:nvPr>
        </p:nvPicPr>
        <p:blipFill>
          <a:blip r:embed="rId2">
            <a:extLst>
              <a:ext uri="{28A0092B-C50C-407E-A947-70E740481C1C}">
                <a14:useLocalDpi xmlns:a14="http://schemas.microsoft.com/office/drawing/2010/main" val="0"/>
              </a:ext>
            </a:extLst>
          </a:blip>
          <a:srcRect l="-4241" r="-4241"/>
          <a:stretch>
            <a:fillRect/>
          </a:stretch>
        </p:blipFill>
        <p:spPr>
          <a:xfrm>
            <a:off x="843915" y="1600200"/>
            <a:ext cx="3067685" cy="2187581"/>
          </a:xfrm>
        </p:spPr>
      </p:pic>
      <p:sp>
        <p:nvSpPr>
          <p:cNvPr id="7" name="Content Placeholder 6"/>
          <p:cNvSpPr>
            <a:spLocks noGrp="1"/>
          </p:cNvSpPr>
          <p:nvPr>
            <p:ph sz="half" idx="2"/>
          </p:nvPr>
        </p:nvSpPr>
        <p:spPr/>
        <p:txBody>
          <a:bodyPr/>
          <a:lstStyle/>
          <a:p>
            <a:r>
              <a:rPr lang="en-GB" dirty="0" smtClean="0"/>
              <a:t>Autonomous, interacting agents</a:t>
            </a:r>
          </a:p>
          <a:p>
            <a:r>
              <a:rPr lang="en-GB" dirty="0" smtClean="0"/>
              <a:t>Represent individuals or groups</a:t>
            </a:r>
          </a:p>
          <a:p>
            <a:r>
              <a:rPr lang="en-GB" dirty="0" smtClean="0"/>
              <a:t>Usually spatial</a:t>
            </a:r>
          </a:p>
          <a:p>
            <a:r>
              <a:rPr lang="en-GB" dirty="0" smtClean="0"/>
              <a:t>Model social phenomena from the ground-up</a:t>
            </a:r>
          </a:p>
          <a:p>
            <a:r>
              <a:rPr lang="en-GB" dirty="0" smtClean="0"/>
              <a:t>A natural way to describe systems</a:t>
            </a:r>
          </a:p>
          <a:p>
            <a:r>
              <a:rPr lang="en-GB" dirty="0" smtClean="0"/>
              <a:t>Ideal for social systems</a:t>
            </a:r>
            <a:endParaRPr lang="en-GB" dirty="0"/>
          </a:p>
        </p:txBody>
      </p:sp>
      <p:pic>
        <p:nvPicPr>
          <p:cNvPr id="9"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68" y="4106819"/>
            <a:ext cx="2870050" cy="2182221"/>
          </a:xfrm>
          <a:prstGeom prst="rect">
            <a:avLst/>
          </a:prstGeom>
        </p:spPr>
      </p:pic>
      <p:pic>
        <p:nvPicPr>
          <p:cNvPr id="6" name="Picture 19" descr="LeedsUniWhite"/>
          <p:cNvPicPr>
            <a:picLocks noChangeAspect="1" noChangeArrowheads="1"/>
          </p:cNvPicPr>
          <p:nvPr/>
        </p:nvPicPr>
        <p:blipFill>
          <a:blip r:embed="rId4"/>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11078611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Advantages of ABM</a:t>
            </a:r>
            <a:endParaRPr lang="en-GB" dirty="0"/>
          </a:p>
        </p:txBody>
      </p:sp>
      <p:sp>
        <p:nvSpPr>
          <p:cNvPr id="3" name="Content Placeholder 2"/>
          <p:cNvSpPr>
            <a:spLocks noGrp="1"/>
          </p:cNvSpPr>
          <p:nvPr>
            <p:ph sz="half" idx="1"/>
          </p:nvPr>
        </p:nvSpPr>
        <p:spPr/>
        <p:txBody>
          <a:bodyPr>
            <a:normAutofit fontScale="92500" lnSpcReduction="10000"/>
          </a:bodyPr>
          <a:lstStyle/>
          <a:p>
            <a:r>
              <a:rPr lang="en-GB" dirty="0"/>
              <a:t>More “natural” for social systems than statistical </a:t>
            </a:r>
            <a:r>
              <a:rPr lang="en-GB" dirty="0" smtClean="0"/>
              <a:t>approaches</a:t>
            </a:r>
            <a:endParaRPr lang="en-GB" dirty="0"/>
          </a:p>
          <a:p>
            <a:r>
              <a:rPr lang="en-GB" dirty="0"/>
              <a:t>Dynamic history of </a:t>
            </a:r>
            <a:r>
              <a:rPr lang="en-GB" dirty="0" smtClean="0"/>
              <a:t>system</a:t>
            </a:r>
            <a:endParaRPr lang="en-GB" dirty="0"/>
          </a:p>
          <a:p>
            <a:r>
              <a:rPr lang="en-GB" dirty="0"/>
              <a:t>Can include physical </a:t>
            </a:r>
            <a:r>
              <a:rPr lang="en-GB" dirty="0" smtClean="0"/>
              <a:t>space </a:t>
            </a:r>
            <a:r>
              <a:rPr lang="en-GB" dirty="0"/>
              <a:t>/ social processes in models of social </a:t>
            </a:r>
            <a:r>
              <a:rPr lang="en-GB" dirty="0" smtClean="0"/>
              <a:t>systems</a:t>
            </a:r>
          </a:p>
          <a:p>
            <a:r>
              <a:rPr lang="en-GB" dirty="0" smtClean="0"/>
              <a:t>Designed </a:t>
            </a:r>
            <a:r>
              <a:rPr lang="en-GB" dirty="0"/>
              <a:t>at abstract level: easy to change </a:t>
            </a:r>
            <a:r>
              <a:rPr lang="en-GB" dirty="0" smtClean="0"/>
              <a:t>scale</a:t>
            </a:r>
            <a:endParaRPr lang="en-GB" dirty="0"/>
          </a:p>
          <a:p>
            <a:r>
              <a:rPr lang="en-GB" dirty="0"/>
              <a:t>Bridge between verbal theories and mathematical </a:t>
            </a:r>
            <a:r>
              <a:rPr lang="en-GB" dirty="0" smtClean="0"/>
              <a:t>models</a:t>
            </a:r>
            <a:endParaRPr lang="en-GB" dirty="0"/>
          </a:p>
        </p:txBody>
      </p:sp>
      <p:pic>
        <p:nvPicPr>
          <p:cNvPr id="5" name="Content Placeholder 5" descr="burglar_behaviour-geotime.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5251" b="-5251"/>
          <a:stretch>
            <a:fillRect/>
          </a:stretch>
        </p:blipFill>
        <p:spPr>
          <a:xfrm>
            <a:off x="4751388" y="1600200"/>
            <a:ext cx="3840162" cy="4343400"/>
          </a:xfrm>
        </p:spPr>
      </p:pic>
      <p:pic>
        <p:nvPicPr>
          <p:cNvPr id="6" name="Picture 19" descr="LeedsUniWhite"/>
          <p:cNvPicPr>
            <a:picLocks noChangeAspect="1" noChangeArrowheads="1"/>
          </p:cNvPicPr>
          <p:nvPr/>
        </p:nvPicPr>
        <p:blipFill>
          <a:blip r:embed="rId3"/>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13591703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Disadvantages of ABM</a:t>
            </a:r>
          </a:p>
        </p:txBody>
      </p:sp>
      <p:sp>
        <p:nvSpPr>
          <p:cNvPr id="3" name="Content Placeholder 2"/>
          <p:cNvSpPr>
            <a:spLocks noGrp="1"/>
          </p:cNvSpPr>
          <p:nvPr>
            <p:ph idx="1"/>
          </p:nvPr>
        </p:nvSpPr>
        <p:spPr/>
        <p:txBody>
          <a:bodyPr>
            <a:normAutofit lnSpcReduction="10000"/>
          </a:bodyPr>
          <a:lstStyle/>
          <a:p>
            <a:r>
              <a:rPr lang="en-GB" dirty="0"/>
              <a:t>Single model run reveals a theorem, but no information about </a:t>
            </a:r>
            <a:r>
              <a:rPr lang="en-GB" dirty="0" smtClean="0"/>
              <a:t>robustness</a:t>
            </a:r>
          </a:p>
          <a:p>
            <a:r>
              <a:rPr lang="en-GB" dirty="0"/>
              <a:t>Computationally </a:t>
            </a:r>
            <a:r>
              <a:rPr lang="en-GB" dirty="0" smtClean="0"/>
              <a:t>expensive</a:t>
            </a:r>
            <a:endParaRPr lang="en-GB" dirty="0"/>
          </a:p>
          <a:p>
            <a:r>
              <a:rPr lang="en-GB" dirty="0"/>
              <a:t>Sensitivity analysis and many runs </a:t>
            </a:r>
            <a:r>
              <a:rPr lang="en-GB" dirty="0" smtClean="0"/>
              <a:t>required</a:t>
            </a:r>
            <a:endParaRPr lang="en-GB" dirty="0"/>
          </a:p>
          <a:p>
            <a:r>
              <a:rPr lang="en-GB" dirty="0" smtClean="0"/>
              <a:t>Small </a:t>
            </a:r>
            <a:r>
              <a:rPr lang="en-GB" dirty="0"/>
              <a:t>errors can be replicated in many </a:t>
            </a:r>
            <a:r>
              <a:rPr lang="en-GB" dirty="0" smtClean="0"/>
              <a:t>agents</a:t>
            </a:r>
            <a:endParaRPr lang="en-GB" dirty="0"/>
          </a:p>
          <a:p>
            <a:r>
              <a:rPr lang="en-GB" dirty="0"/>
              <a:t>“Methodological individualism</a:t>
            </a:r>
            <a:r>
              <a:rPr lang="en-GB" dirty="0" smtClean="0"/>
              <a:t>”</a:t>
            </a:r>
            <a:endParaRPr lang="en-GB" dirty="0"/>
          </a:p>
          <a:p>
            <a:r>
              <a:rPr lang="en-GB" dirty="0"/>
              <a:t>Modelling “soft” human </a:t>
            </a:r>
            <a:r>
              <a:rPr lang="en-GB" dirty="0" smtClean="0"/>
              <a:t>factors</a:t>
            </a:r>
            <a:endParaRPr lang="en-GB" dirty="0"/>
          </a:p>
          <a:p>
            <a:r>
              <a:rPr lang="en-GB" b="1" dirty="0" smtClean="0"/>
              <a:t>Lack of individual-level data for evaluation</a:t>
            </a:r>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32011630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in Agent-Based Models</a:t>
            </a:r>
            <a:endParaRPr lang="en-GB" dirty="0"/>
          </a:p>
        </p:txBody>
      </p:sp>
      <p:sp>
        <p:nvSpPr>
          <p:cNvPr id="3" name="Content Placeholder 2"/>
          <p:cNvSpPr>
            <a:spLocks noGrp="1"/>
          </p:cNvSpPr>
          <p:nvPr>
            <p:ph idx="1"/>
          </p:nvPr>
        </p:nvSpPr>
        <p:spPr/>
        <p:txBody>
          <a:bodyPr/>
          <a:lstStyle/>
          <a:p>
            <a:r>
              <a:rPr lang="en-GB" dirty="0" smtClean="0"/>
              <a:t>Data required at every stage:</a:t>
            </a:r>
          </a:p>
          <a:p>
            <a:pPr lvl="1"/>
            <a:r>
              <a:rPr lang="en-GB" dirty="0" smtClean="0"/>
              <a:t>Understanding the system</a:t>
            </a:r>
          </a:p>
          <a:p>
            <a:pPr lvl="1"/>
            <a:r>
              <a:rPr lang="en-GB" dirty="0" smtClean="0"/>
              <a:t>Calibrating the model</a:t>
            </a:r>
          </a:p>
          <a:p>
            <a:pPr lvl="1"/>
            <a:r>
              <a:rPr lang="en-GB" dirty="0" smtClean="0"/>
              <a:t>Validating the model</a:t>
            </a:r>
          </a:p>
          <a:p>
            <a:r>
              <a:rPr lang="en-GB" dirty="0" smtClean="0"/>
              <a:t>But high-quality data are hard to come by</a:t>
            </a:r>
          </a:p>
          <a:p>
            <a:pPr lvl="1"/>
            <a:r>
              <a:rPr lang="en-GB" dirty="0" smtClean="0"/>
              <a:t>Many sources are too sparse, low spatial/temporal resolution</a:t>
            </a:r>
          </a:p>
          <a:p>
            <a:pPr lvl="1"/>
            <a:r>
              <a:rPr lang="en-GB" dirty="0" smtClean="0"/>
              <a:t>Censuses focus on </a:t>
            </a:r>
            <a:r>
              <a:rPr lang="en-GB" i="1" dirty="0" smtClean="0"/>
              <a:t>attributes </a:t>
            </a:r>
            <a:r>
              <a:rPr lang="en-GB" dirty="0" smtClean="0"/>
              <a:t>rather than </a:t>
            </a:r>
            <a:r>
              <a:rPr lang="en-GB" i="1" dirty="0" smtClean="0"/>
              <a:t>behaviour</a:t>
            </a:r>
            <a:r>
              <a:rPr lang="en-GB" dirty="0" smtClean="0"/>
              <a:t> and occur infrequently</a:t>
            </a:r>
            <a:endParaRPr lang="en-GB" i="1" dirty="0" smtClean="0"/>
          </a:p>
          <a:p>
            <a:endParaRPr lang="en-GB" dirty="0"/>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34135276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Crowd-Sourced Data for Social </a:t>
            </a:r>
            <a:r>
              <a:rPr lang="en-US" dirty="0" smtClean="0"/>
              <a:t>Science</a:t>
            </a:r>
            <a:endParaRPr lang="en-GB" dirty="0"/>
          </a:p>
        </p:txBody>
      </p:sp>
      <p:sp>
        <p:nvSpPr>
          <p:cNvPr id="3" name="Content Placeholder 2"/>
          <p:cNvSpPr>
            <a:spLocks noGrp="1"/>
          </p:cNvSpPr>
          <p:nvPr>
            <p:ph idx="1"/>
          </p:nvPr>
        </p:nvSpPr>
        <p:spPr>
          <a:xfrm>
            <a:off x="549275" y="1600200"/>
            <a:ext cx="8042276" cy="4749799"/>
          </a:xfrm>
        </p:spPr>
        <p:txBody>
          <a:bodyPr>
            <a:normAutofit fontScale="85000" lnSpcReduction="20000"/>
          </a:bodyPr>
          <a:lstStyle/>
          <a:p>
            <a:r>
              <a:rPr lang="en-US" dirty="0"/>
              <a:t>“Crisis” in “empirical sociology” (Savage and Burrows, 2007) </a:t>
            </a:r>
          </a:p>
          <a:p>
            <a:pPr marL="614363" lvl="1" indent="-342900">
              <a:buFont typeface="Arial"/>
              <a:buChar char="•"/>
            </a:pPr>
            <a:r>
              <a:rPr lang="en-US" dirty="0"/>
              <a:t>Traditional surveys are small and occur infrequently </a:t>
            </a:r>
          </a:p>
          <a:p>
            <a:pPr marL="614363" lvl="1" indent="-342900">
              <a:buFont typeface="Arial"/>
              <a:buChar char="•"/>
            </a:pPr>
            <a:r>
              <a:rPr lang="en-US" dirty="0"/>
              <a:t>Often focus on population attributes rather than </a:t>
            </a:r>
            <a:r>
              <a:rPr lang="en-US" dirty="0" err="1"/>
              <a:t>behaviour</a:t>
            </a:r>
            <a:endParaRPr lang="en-US" dirty="0"/>
          </a:p>
          <a:p>
            <a:pPr marL="614363" lvl="1" indent="-342900">
              <a:buFont typeface="Arial"/>
              <a:buChar char="•"/>
            </a:pPr>
            <a:r>
              <a:rPr lang="en-US" dirty="0"/>
              <a:t>Often spatially / demographically aggregated</a:t>
            </a:r>
          </a:p>
          <a:p>
            <a:pPr marL="614363" lvl="1" indent="-342900">
              <a:buFont typeface="Arial"/>
              <a:buChar char="•"/>
            </a:pPr>
            <a:r>
              <a:rPr lang="en-US" dirty="0"/>
              <a:t>http://</a:t>
            </a:r>
            <a:r>
              <a:rPr lang="en-US" dirty="0" err="1"/>
              <a:t>www.guardian.co.uk</a:t>
            </a:r>
            <a:r>
              <a:rPr lang="en-US" dirty="0"/>
              <a:t>/p/</a:t>
            </a:r>
            <a:r>
              <a:rPr lang="en-US" dirty="0" smtClean="0"/>
              <a:t>33p85</a:t>
            </a:r>
            <a:endParaRPr lang="en-US" dirty="0"/>
          </a:p>
          <a:p>
            <a:r>
              <a:rPr lang="en-US" dirty="0"/>
              <a:t>These are being </a:t>
            </a:r>
            <a:r>
              <a:rPr lang="en-US" dirty="0" smtClean="0"/>
              <a:t>superseded</a:t>
            </a:r>
          </a:p>
          <a:p>
            <a:pPr marL="614363" lvl="1" indent="-342900">
              <a:buFont typeface="Arial"/>
              <a:buChar char="•"/>
            </a:pPr>
            <a:r>
              <a:rPr lang="en-US" dirty="0" smtClean="0"/>
              <a:t>“</a:t>
            </a:r>
            <a:r>
              <a:rPr lang="en-US" i="1" dirty="0"/>
              <a:t>knowing capitalism</a:t>
            </a:r>
            <a:r>
              <a:rPr lang="en-US" dirty="0"/>
              <a:t>”</a:t>
            </a:r>
          </a:p>
          <a:p>
            <a:pPr marL="896938" lvl="2" indent="-342900">
              <a:buFont typeface="Arial"/>
              <a:buChar char="•"/>
            </a:pPr>
            <a:r>
              <a:rPr lang="en-US" dirty="0" err="1"/>
              <a:t>Amazon.com</a:t>
            </a:r>
            <a:r>
              <a:rPr lang="en-US" dirty="0"/>
              <a:t> </a:t>
            </a:r>
            <a:r>
              <a:rPr lang="en-US" dirty="0" smtClean="0"/>
              <a:t>purchasing suggestions / supermarket </a:t>
            </a:r>
            <a:r>
              <a:rPr lang="en-US" dirty="0"/>
              <a:t>reward </a:t>
            </a:r>
            <a:r>
              <a:rPr lang="en-US" dirty="0" smtClean="0"/>
              <a:t>cards</a:t>
            </a:r>
          </a:p>
          <a:p>
            <a:pPr marL="614363" lvl="1" indent="-342900">
              <a:buFont typeface="Arial"/>
              <a:buChar char="•"/>
            </a:pPr>
            <a:r>
              <a:rPr lang="en-US" dirty="0"/>
              <a:t>“crowd-sourced” </a:t>
            </a:r>
            <a:r>
              <a:rPr lang="en-US" dirty="0" smtClean="0"/>
              <a:t>data / “volunteered geographical information”</a:t>
            </a:r>
          </a:p>
          <a:p>
            <a:pPr marL="896938" lvl="2" indent="-342900">
              <a:buFont typeface="Arial"/>
              <a:buChar char="•"/>
            </a:pPr>
            <a:r>
              <a:rPr lang="en-US" dirty="0" smtClean="0"/>
              <a:t>E.g. </a:t>
            </a:r>
            <a:r>
              <a:rPr lang="en-US" dirty="0" err="1" smtClean="0"/>
              <a:t>OpenStreetMap</a:t>
            </a:r>
            <a:r>
              <a:rPr lang="en-US" dirty="0" smtClean="0"/>
              <a:t>, </a:t>
            </a:r>
            <a:r>
              <a:rPr lang="en-US" dirty="0" err="1" smtClean="0"/>
              <a:t>Flikr</a:t>
            </a:r>
            <a:r>
              <a:rPr lang="en-US" dirty="0" smtClean="0"/>
              <a:t>, Twitter, </a:t>
            </a:r>
            <a:r>
              <a:rPr lang="en-US" dirty="0" err="1" smtClean="0"/>
              <a:t>FourSquare</a:t>
            </a:r>
            <a:r>
              <a:rPr lang="en-US" dirty="0" smtClean="0"/>
              <a:t>, Facebook</a:t>
            </a:r>
            <a:endParaRPr lang="en-US" dirty="0"/>
          </a:p>
          <a:p>
            <a:r>
              <a:rPr lang="en-US" dirty="0" smtClean="0"/>
              <a:t>Potentially very useful for agent-based models</a:t>
            </a:r>
          </a:p>
          <a:p>
            <a:pPr lvl="1"/>
            <a:r>
              <a:rPr lang="en-US" dirty="0" smtClean="0"/>
              <a:t>Calibration / validation</a:t>
            </a:r>
          </a:p>
          <a:p>
            <a:pPr lvl="1"/>
            <a:r>
              <a:rPr lang="en-US" dirty="0" smtClean="0"/>
              <a:t>Evaluating models </a:t>
            </a:r>
            <a:r>
              <a:rPr lang="en-US" i="1" dirty="0" smtClean="0"/>
              <a:t>in situ</a:t>
            </a:r>
            <a:r>
              <a:rPr lang="en-US" dirty="0" smtClean="0"/>
              <a:t> </a:t>
            </a:r>
          </a:p>
        </p:txBody>
      </p:sp>
      <p:pic>
        <p:nvPicPr>
          <p:cNvPr id="4"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spTree>
    <p:extLst>
      <p:ext uri="{BB962C8B-B14F-4D97-AF65-F5344CB8AC3E}">
        <p14:creationId xmlns:p14="http://schemas.microsoft.com/office/powerpoint/2010/main" val="42805176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and Study Area</a:t>
            </a:r>
            <a:endParaRPr lang="en-GB" dirty="0"/>
          </a:p>
        </p:txBody>
      </p:sp>
      <p:sp>
        <p:nvSpPr>
          <p:cNvPr id="7" name="Content Placeholder 6"/>
          <p:cNvSpPr>
            <a:spLocks noGrp="1"/>
          </p:cNvSpPr>
          <p:nvPr>
            <p:ph sz="half" idx="1"/>
          </p:nvPr>
        </p:nvSpPr>
        <p:spPr>
          <a:xfrm>
            <a:off x="549275" y="1600202"/>
            <a:ext cx="8042276" cy="1861870"/>
          </a:xfrm>
        </p:spPr>
        <p:txBody>
          <a:bodyPr>
            <a:normAutofit fontScale="92500" lnSpcReduction="20000"/>
          </a:bodyPr>
          <a:lstStyle/>
          <a:p>
            <a:r>
              <a:rPr lang="en-GB" dirty="0" smtClean="0"/>
              <a:t>Twitter</a:t>
            </a:r>
            <a:endParaRPr lang="en-GB" dirty="0"/>
          </a:p>
          <a:p>
            <a:pPr lvl="1"/>
            <a:r>
              <a:rPr lang="en-GB" dirty="0"/>
              <a:t>Social networking / </a:t>
            </a:r>
            <a:r>
              <a:rPr lang="en-GB" dirty="0" err="1"/>
              <a:t>microblogging</a:t>
            </a:r>
            <a:r>
              <a:rPr lang="en-GB" dirty="0"/>
              <a:t> </a:t>
            </a:r>
            <a:r>
              <a:rPr lang="en-GB" dirty="0" smtClean="0"/>
              <a:t>service</a:t>
            </a:r>
            <a:endParaRPr lang="en-GB" dirty="0"/>
          </a:p>
          <a:p>
            <a:pPr lvl="1"/>
            <a:r>
              <a:rPr lang="en-GB" dirty="0"/>
              <a:t>Users create public ‘tweets’ of up to 140 </a:t>
            </a:r>
            <a:r>
              <a:rPr lang="en-GB" dirty="0" smtClean="0"/>
              <a:t>characters</a:t>
            </a:r>
            <a:endParaRPr lang="en-GB" dirty="0"/>
          </a:p>
          <a:p>
            <a:pPr lvl="1"/>
            <a:r>
              <a:rPr lang="en-GB" dirty="0"/>
              <a:t>For the most part, tweets are publicly </a:t>
            </a:r>
            <a:r>
              <a:rPr lang="en-GB" dirty="0" smtClean="0"/>
              <a:t>available</a:t>
            </a:r>
            <a:endParaRPr lang="en-GB" dirty="0"/>
          </a:p>
          <a:p>
            <a:pPr lvl="1"/>
            <a:r>
              <a:rPr lang="en-GB" dirty="0"/>
              <a:t>Include information about user, time/date, location, text etc</a:t>
            </a:r>
            <a:r>
              <a:rPr lang="en-GB" dirty="0" smtClean="0"/>
              <a:t>.</a:t>
            </a:r>
            <a:endParaRPr lang="en-GB" dirty="0"/>
          </a:p>
          <a:p>
            <a:pPr lvl="1"/>
            <a:r>
              <a:rPr lang="en-GB" dirty="0"/>
              <a:t>‘Streaming API’ provides real-time access to </a:t>
            </a:r>
            <a:r>
              <a:rPr lang="en-GB" dirty="0" smtClean="0"/>
              <a:t>tweets</a:t>
            </a:r>
            <a:endParaRPr lang="en-GB" dirty="0"/>
          </a:p>
        </p:txBody>
      </p:sp>
      <p:sp>
        <p:nvSpPr>
          <p:cNvPr id="8" name="Content Placeholder 7"/>
          <p:cNvSpPr>
            <a:spLocks noGrp="1"/>
          </p:cNvSpPr>
          <p:nvPr>
            <p:ph sz="half" idx="2"/>
          </p:nvPr>
        </p:nvSpPr>
        <p:spPr>
          <a:xfrm>
            <a:off x="549275" y="3462072"/>
            <a:ext cx="4198498" cy="2827105"/>
          </a:xfrm>
        </p:spPr>
        <p:txBody>
          <a:bodyPr>
            <a:normAutofit fontScale="92500" lnSpcReduction="20000"/>
          </a:bodyPr>
          <a:lstStyle/>
          <a:p>
            <a:r>
              <a:rPr lang="en-GB" dirty="0"/>
              <a:t>Collected </a:t>
            </a:r>
            <a:r>
              <a:rPr lang="en-GB" dirty="0" smtClean="0"/>
              <a:t>Data</a:t>
            </a:r>
          </a:p>
          <a:p>
            <a:pPr lvl="1"/>
            <a:r>
              <a:rPr lang="en-GB" dirty="0" smtClean="0"/>
              <a:t>1.2M+ </a:t>
            </a:r>
            <a:r>
              <a:rPr lang="en-GB" dirty="0"/>
              <a:t>geo-located tweets around Leeds (June 2011 – March 2012).</a:t>
            </a:r>
          </a:p>
          <a:p>
            <a:pPr lvl="1"/>
            <a:r>
              <a:rPr lang="en-GB" dirty="0" smtClean="0"/>
              <a:t>403,922 </a:t>
            </a:r>
            <a:r>
              <a:rPr lang="en-GB" dirty="0"/>
              <a:t>Tweets within district</a:t>
            </a:r>
          </a:p>
          <a:p>
            <a:pPr lvl="1"/>
            <a:r>
              <a:rPr lang="en-GB" dirty="0" smtClean="0"/>
              <a:t>2,683 </a:t>
            </a:r>
            <a:r>
              <a:rPr lang="en-GB" dirty="0"/>
              <a:t>individual users</a:t>
            </a:r>
          </a:p>
          <a:p>
            <a:pPr lvl="1"/>
            <a:r>
              <a:rPr lang="en-GB" dirty="0" smtClean="0"/>
              <a:t>Highly </a:t>
            </a:r>
            <a:r>
              <a:rPr lang="en-GB" dirty="0"/>
              <a:t>Skewed (10% of all tweets from 8 most prolific users)</a:t>
            </a:r>
          </a:p>
          <a:p>
            <a:pPr lvl="1"/>
            <a:r>
              <a:rPr lang="en-GB" dirty="0" smtClean="0"/>
              <a:t>Filtered </a:t>
            </a:r>
            <a:r>
              <a:rPr lang="en-GB" dirty="0"/>
              <a:t>non-people</a:t>
            </a:r>
          </a:p>
          <a:p>
            <a:endParaRPr lang="en-GB" dirty="0"/>
          </a:p>
          <a:p>
            <a:endParaRPr lang="en-GB" dirty="0"/>
          </a:p>
        </p:txBody>
      </p:sp>
      <p:pic>
        <p:nvPicPr>
          <p:cNvPr id="10" name="Picture 19" descr="LeedsUniWhite"/>
          <p:cNvPicPr>
            <a:picLocks noChangeAspect="1" noChangeArrowheads="1"/>
          </p:cNvPicPr>
          <p:nvPr/>
        </p:nvPicPr>
        <p:blipFill>
          <a:blip r:embed="rId2"/>
          <a:srcRect/>
          <a:stretch>
            <a:fillRect/>
          </a:stretch>
        </p:blipFill>
        <p:spPr bwMode="auto">
          <a:xfrm>
            <a:off x="6758862" y="6085285"/>
            <a:ext cx="2274888" cy="647700"/>
          </a:xfrm>
          <a:prstGeom prst="rect">
            <a:avLst/>
          </a:prstGeom>
          <a:noFill/>
        </p:spPr>
      </p:pic>
      <p:pic>
        <p:nvPicPr>
          <p:cNvPr id="9" name="Picture 8" descr="tweet_bound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393" y="3703963"/>
            <a:ext cx="3862375" cy="2732302"/>
          </a:xfrm>
          <a:prstGeom prst="rect">
            <a:avLst/>
          </a:prstGeom>
        </p:spPr>
      </p:pic>
    </p:spTree>
    <p:extLst>
      <p:ext uri="{BB962C8B-B14F-4D97-AF65-F5344CB8AC3E}">
        <p14:creationId xmlns:p14="http://schemas.microsoft.com/office/powerpoint/2010/main" val="17558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Temporal Trends</a:t>
            </a:r>
            <a:endParaRPr lang="en-GB" dirty="0"/>
          </a:p>
        </p:txBody>
      </p:sp>
      <p:sp>
        <p:nvSpPr>
          <p:cNvPr id="3" name="Content Placeholder 2"/>
          <p:cNvSpPr>
            <a:spLocks noGrp="1"/>
          </p:cNvSpPr>
          <p:nvPr>
            <p:ph sz="half" idx="1"/>
          </p:nvPr>
        </p:nvSpPr>
        <p:spPr/>
        <p:txBody>
          <a:bodyPr/>
          <a:lstStyle/>
          <a:p>
            <a:r>
              <a:rPr lang="en-GB" dirty="0"/>
              <a:t>Hourly peak in activity at </a:t>
            </a:r>
            <a:r>
              <a:rPr lang="en-GB" dirty="0" smtClean="0"/>
              <a:t>10pm</a:t>
            </a:r>
            <a:endParaRPr lang="en-GB" dirty="0"/>
          </a:p>
          <a:p>
            <a:r>
              <a:rPr lang="en-GB" dirty="0"/>
              <a:t>Daily peak on Tuesday - </a:t>
            </a:r>
            <a:r>
              <a:rPr lang="en-GB" dirty="0" smtClean="0"/>
              <a:t>Thursday</a:t>
            </a:r>
            <a:endParaRPr lang="en-GB" dirty="0"/>
          </a:p>
          <a:p>
            <a:r>
              <a:rPr lang="en-GB" dirty="0"/>
              <a:t>General increase in activity over </a:t>
            </a:r>
            <a:r>
              <a:rPr lang="en-GB" dirty="0" smtClean="0"/>
              <a:t>time</a:t>
            </a:r>
            <a:endParaRPr lang="en-GB" dirty="0"/>
          </a:p>
        </p:txBody>
      </p:sp>
      <p:pic>
        <p:nvPicPr>
          <p:cNvPr id="5" name="Picture 4" descr="tweets_per_hou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4" y="4221088"/>
            <a:ext cx="4012688" cy="2492896"/>
          </a:xfrm>
          <a:prstGeom prst="rect">
            <a:avLst/>
          </a:prstGeom>
        </p:spPr>
      </p:pic>
      <p:pic>
        <p:nvPicPr>
          <p:cNvPr id="6" name="Picture 5" descr="tweets_per_d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221088"/>
            <a:ext cx="4838948" cy="2483199"/>
          </a:xfrm>
          <a:prstGeom prst="rect">
            <a:avLst/>
          </a:prstGeom>
        </p:spPr>
      </p:pic>
      <p:pic>
        <p:nvPicPr>
          <p:cNvPr id="7" name="Picture 6" descr="tweets_per_all_day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802" y="1556792"/>
            <a:ext cx="4049280" cy="2580598"/>
          </a:xfrm>
          <a:prstGeom prst="rect">
            <a:avLst/>
          </a:prstGeom>
        </p:spPr>
      </p:pic>
    </p:spTree>
    <p:extLst>
      <p:ext uri="{BB962C8B-B14F-4D97-AF65-F5344CB8AC3E}">
        <p14:creationId xmlns:p14="http://schemas.microsoft.com/office/powerpoint/2010/main" val="20827705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230</TotalTime>
  <Words>1624</Words>
  <Application>Microsoft Macintosh PowerPoint</Application>
  <PresentationFormat>On-screen Show (4:3)</PresentationFormat>
  <Paragraphs>635</Paragraphs>
  <Slides>18</Slides>
  <Notes>2</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Breeze</vt:lpstr>
      <vt:lpstr>Exploring Metropolitan Dynamics with an Agent-Based Model Calibrated using Social Network Data</vt:lpstr>
      <vt:lpstr>Outline</vt:lpstr>
      <vt:lpstr>Agent-Based Modelling</vt:lpstr>
      <vt:lpstr>Advantages of ABM</vt:lpstr>
      <vt:lpstr>Disadvantages of ABM</vt:lpstr>
      <vt:lpstr>Data in Agent-Based Models</vt:lpstr>
      <vt:lpstr>Crowd-Sourced Data for Social Science</vt:lpstr>
      <vt:lpstr>Data and Study Area</vt:lpstr>
      <vt:lpstr>Temporal Trends</vt:lpstr>
      <vt:lpstr>Spatial Overview</vt:lpstr>
      <vt:lpstr>Analysis of Individual Behaviour – Anchor Points</vt:lpstr>
      <vt:lpstr>Spatio-Temporal Behaviour</vt:lpstr>
      <vt:lpstr>Activity Matrices (I)</vt:lpstr>
      <vt:lpstr>Activity Matrices (II)</vt:lpstr>
      <vt:lpstr>Towards A Model of Urban Dynamics – Design</vt:lpstr>
      <vt:lpstr>Prototype Model</vt:lpstr>
      <vt:lpstr>Conclusions &amp; Future Work</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Metropolitan Dynamics with an Agent-Based Model Calibrated using Social Network Data</dc:title>
  <dc:creator>Nick</dc:creator>
  <cp:lastModifiedBy>Nick</cp:lastModifiedBy>
  <cp:revision>17</cp:revision>
  <dcterms:created xsi:type="dcterms:W3CDTF">2012-07-02T09:52:02Z</dcterms:created>
  <dcterms:modified xsi:type="dcterms:W3CDTF">2012-07-06T08:49:30Z</dcterms:modified>
</cp:coreProperties>
</file>